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sldIdLst>
    <p:sldId id="271" r:id="rId6"/>
    <p:sldId id="256" r:id="rId7"/>
    <p:sldId id="261" r:id="rId8"/>
    <p:sldId id="265" r:id="rId9"/>
    <p:sldId id="257" r:id="rId10"/>
    <p:sldId id="333" r:id="rId11"/>
    <p:sldId id="334" r:id="rId12"/>
    <p:sldId id="264" r:id="rId13"/>
    <p:sldId id="341" r:id="rId14"/>
    <p:sldId id="335" r:id="rId15"/>
    <p:sldId id="340" r:id="rId16"/>
    <p:sldId id="339" r:id="rId17"/>
    <p:sldId id="273" r:id="rId18"/>
    <p:sldId id="332" r:id="rId19"/>
    <p:sldId id="337" r:id="rId20"/>
    <p:sldId id="338" r:id="rId21"/>
    <p:sldId id="268" r:id="rId22"/>
    <p:sldId id="259" r:id="rId23"/>
    <p:sldId id="260" r:id="rId24"/>
    <p:sldId id="267" r:id="rId25"/>
    <p:sldId id="342" r:id="rId26"/>
    <p:sldId id="34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2" d="100"/>
          <a:sy n="82" d="100"/>
        </p:scale>
        <p:origin x="72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2F478-43DE-150D-BCF2-62717D8CEA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7B00A0E-FB80-D381-0251-E3DC32E9FB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67B307-D195-6FCB-7860-5C896AFD3EE8}"/>
              </a:ext>
            </a:extLst>
          </p:cNvPr>
          <p:cNvSpPr>
            <a:spLocks noGrp="1"/>
          </p:cNvSpPr>
          <p:nvPr>
            <p:ph type="dt" sz="half" idx="10"/>
          </p:nvPr>
        </p:nvSpPr>
        <p:spPr/>
        <p:txBody>
          <a:bodyPr/>
          <a:lstStyle/>
          <a:p>
            <a:fld id="{DAEAB0F7-E6FA-4246-ACD4-1BE21E993147}" type="datetimeFigureOut">
              <a:rPr lang="en-US" smtClean="0"/>
              <a:t>11/9/2023</a:t>
            </a:fld>
            <a:endParaRPr lang="en-US"/>
          </a:p>
        </p:txBody>
      </p:sp>
      <p:sp>
        <p:nvSpPr>
          <p:cNvPr id="5" name="Footer Placeholder 4">
            <a:extLst>
              <a:ext uri="{FF2B5EF4-FFF2-40B4-BE49-F238E27FC236}">
                <a16:creationId xmlns:a16="http://schemas.microsoft.com/office/drawing/2014/main" id="{62DAEAE0-A06D-4CB4-8385-466D9D1640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5E0879-0DBF-3FD3-1513-3F1E02E4ACA9}"/>
              </a:ext>
            </a:extLst>
          </p:cNvPr>
          <p:cNvSpPr>
            <a:spLocks noGrp="1"/>
          </p:cNvSpPr>
          <p:nvPr>
            <p:ph type="sldNum" sz="quarter" idx="12"/>
          </p:nvPr>
        </p:nvSpPr>
        <p:spPr/>
        <p:txBody>
          <a:bodyPr/>
          <a:lstStyle/>
          <a:p>
            <a:fld id="{AC16834E-74F1-4AC1-B102-CB6D772FA1D9}" type="slidenum">
              <a:rPr lang="en-US" smtClean="0"/>
              <a:t>‹#›</a:t>
            </a:fld>
            <a:endParaRPr lang="en-US"/>
          </a:p>
        </p:txBody>
      </p:sp>
    </p:spTree>
    <p:extLst>
      <p:ext uri="{BB962C8B-B14F-4D97-AF65-F5344CB8AC3E}">
        <p14:creationId xmlns:p14="http://schemas.microsoft.com/office/powerpoint/2010/main" val="1600071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31979-1270-5A50-373D-59AF3EB630A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62923C-8269-12F6-A74E-18FCC36590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2326AB-EC07-DCD2-5A93-DBD763269907}"/>
              </a:ext>
            </a:extLst>
          </p:cNvPr>
          <p:cNvSpPr>
            <a:spLocks noGrp="1"/>
          </p:cNvSpPr>
          <p:nvPr>
            <p:ph type="dt" sz="half" idx="10"/>
          </p:nvPr>
        </p:nvSpPr>
        <p:spPr/>
        <p:txBody>
          <a:bodyPr/>
          <a:lstStyle/>
          <a:p>
            <a:fld id="{DAEAB0F7-E6FA-4246-ACD4-1BE21E993147}" type="datetimeFigureOut">
              <a:rPr lang="en-US" smtClean="0"/>
              <a:t>11/9/2023</a:t>
            </a:fld>
            <a:endParaRPr lang="en-US"/>
          </a:p>
        </p:txBody>
      </p:sp>
      <p:sp>
        <p:nvSpPr>
          <p:cNvPr id="5" name="Footer Placeholder 4">
            <a:extLst>
              <a:ext uri="{FF2B5EF4-FFF2-40B4-BE49-F238E27FC236}">
                <a16:creationId xmlns:a16="http://schemas.microsoft.com/office/drawing/2014/main" id="{58A6581D-6046-349D-5604-F76ECED6B3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4F75B6-33BA-B889-C3BD-EFCABB505C73}"/>
              </a:ext>
            </a:extLst>
          </p:cNvPr>
          <p:cNvSpPr>
            <a:spLocks noGrp="1"/>
          </p:cNvSpPr>
          <p:nvPr>
            <p:ph type="sldNum" sz="quarter" idx="12"/>
          </p:nvPr>
        </p:nvSpPr>
        <p:spPr/>
        <p:txBody>
          <a:bodyPr/>
          <a:lstStyle/>
          <a:p>
            <a:fld id="{AC16834E-74F1-4AC1-B102-CB6D772FA1D9}" type="slidenum">
              <a:rPr lang="en-US" smtClean="0"/>
              <a:t>‹#›</a:t>
            </a:fld>
            <a:endParaRPr lang="en-US"/>
          </a:p>
        </p:txBody>
      </p:sp>
    </p:spTree>
    <p:extLst>
      <p:ext uri="{BB962C8B-B14F-4D97-AF65-F5344CB8AC3E}">
        <p14:creationId xmlns:p14="http://schemas.microsoft.com/office/powerpoint/2010/main" val="177724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B7BD01-A697-0BF6-80BE-2204C49D860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20EBF93-B7D4-1569-EA3E-56806A7909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C361AA-946C-859A-55E6-EF629B980E5C}"/>
              </a:ext>
            </a:extLst>
          </p:cNvPr>
          <p:cNvSpPr>
            <a:spLocks noGrp="1"/>
          </p:cNvSpPr>
          <p:nvPr>
            <p:ph type="dt" sz="half" idx="10"/>
          </p:nvPr>
        </p:nvSpPr>
        <p:spPr/>
        <p:txBody>
          <a:bodyPr/>
          <a:lstStyle/>
          <a:p>
            <a:fld id="{DAEAB0F7-E6FA-4246-ACD4-1BE21E993147}" type="datetimeFigureOut">
              <a:rPr lang="en-US" smtClean="0"/>
              <a:t>11/9/2023</a:t>
            </a:fld>
            <a:endParaRPr lang="en-US"/>
          </a:p>
        </p:txBody>
      </p:sp>
      <p:sp>
        <p:nvSpPr>
          <p:cNvPr id="5" name="Footer Placeholder 4">
            <a:extLst>
              <a:ext uri="{FF2B5EF4-FFF2-40B4-BE49-F238E27FC236}">
                <a16:creationId xmlns:a16="http://schemas.microsoft.com/office/drawing/2014/main" id="{859DAFDB-1D61-32F5-3787-DA8CD7BF16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19EE2A-530C-B022-A3D6-5FDC4E667842}"/>
              </a:ext>
            </a:extLst>
          </p:cNvPr>
          <p:cNvSpPr>
            <a:spLocks noGrp="1"/>
          </p:cNvSpPr>
          <p:nvPr>
            <p:ph type="sldNum" sz="quarter" idx="12"/>
          </p:nvPr>
        </p:nvSpPr>
        <p:spPr/>
        <p:txBody>
          <a:bodyPr/>
          <a:lstStyle/>
          <a:p>
            <a:fld id="{AC16834E-74F1-4AC1-B102-CB6D772FA1D9}" type="slidenum">
              <a:rPr lang="en-US" smtClean="0"/>
              <a:t>‹#›</a:t>
            </a:fld>
            <a:endParaRPr lang="en-US"/>
          </a:p>
        </p:txBody>
      </p:sp>
    </p:spTree>
    <p:extLst>
      <p:ext uri="{BB962C8B-B14F-4D97-AF65-F5344CB8AC3E}">
        <p14:creationId xmlns:p14="http://schemas.microsoft.com/office/powerpoint/2010/main" val="85143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FB057-D316-491B-8ADA-2588E01F8C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8EEC5-196E-4D83-BBC9-C1A3512BE6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5D7DC3-A214-43A0-AF76-B99CA33FB039}"/>
              </a:ext>
            </a:extLst>
          </p:cNvPr>
          <p:cNvSpPr>
            <a:spLocks noGrp="1"/>
          </p:cNvSpPr>
          <p:nvPr>
            <p:ph type="dt" sz="half" idx="10"/>
          </p:nvPr>
        </p:nvSpPr>
        <p:spPr/>
        <p:txBody>
          <a:bodyPr/>
          <a:lstStyle/>
          <a:p>
            <a:fld id="{54399331-1B2C-47C0-BD1C-814FEA01073B}" type="datetimeFigureOut">
              <a:rPr lang="en-US" smtClean="0"/>
              <a:t>11/9/2023</a:t>
            </a:fld>
            <a:endParaRPr lang="en-US"/>
          </a:p>
        </p:txBody>
      </p:sp>
      <p:sp>
        <p:nvSpPr>
          <p:cNvPr id="5" name="Footer Placeholder 4">
            <a:extLst>
              <a:ext uri="{FF2B5EF4-FFF2-40B4-BE49-F238E27FC236}">
                <a16:creationId xmlns:a16="http://schemas.microsoft.com/office/drawing/2014/main" id="{CF39449C-67CF-408E-8388-2B099156DE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E364DF-69A5-4D80-A781-238A99123F36}"/>
              </a:ext>
            </a:extLst>
          </p:cNvPr>
          <p:cNvSpPr>
            <a:spLocks noGrp="1"/>
          </p:cNvSpPr>
          <p:nvPr>
            <p:ph type="sldNum" sz="quarter" idx="12"/>
          </p:nvPr>
        </p:nvSpPr>
        <p:spPr/>
        <p:txBody>
          <a:bodyPr/>
          <a:lstStyle/>
          <a:p>
            <a:fld id="{7FDAE4E2-A7BE-4952-A83D-4DFB2FA04258}" type="slidenum">
              <a:rPr lang="en-US" smtClean="0"/>
              <a:t>‹#›</a:t>
            </a:fld>
            <a:endParaRPr lang="en-US"/>
          </a:p>
        </p:txBody>
      </p:sp>
    </p:spTree>
    <p:extLst>
      <p:ext uri="{BB962C8B-B14F-4D97-AF65-F5344CB8AC3E}">
        <p14:creationId xmlns:p14="http://schemas.microsoft.com/office/powerpoint/2010/main" val="33109004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FB415-5956-4D58-B96A-95EA5D675D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05939A-E944-47A4-A724-452C658131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ED615D-2705-4DCA-9A36-7CB4A9C83146}"/>
              </a:ext>
            </a:extLst>
          </p:cNvPr>
          <p:cNvSpPr>
            <a:spLocks noGrp="1"/>
          </p:cNvSpPr>
          <p:nvPr>
            <p:ph type="dt" sz="half" idx="10"/>
          </p:nvPr>
        </p:nvSpPr>
        <p:spPr/>
        <p:txBody>
          <a:bodyPr/>
          <a:lstStyle/>
          <a:p>
            <a:fld id="{54399331-1B2C-47C0-BD1C-814FEA01073B}" type="datetimeFigureOut">
              <a:rPr lang="en-US" smtClean="0"/>
              <a:t>11/9/2023</a:t>
            </a:fld>
            <a:endParaRPr lang="en-US"/>
          </a:p>
        </p:txBody>
      </p:sp>
      <p:sp>
        <p:nvSpPr>
          <p:cNvPr id="5" name="Footer Placeholder 4">
            <a:extLst>
              <a:ext uri="{FF2B5EF4-FFF2-40B4-BE49-F238E27FC236}">
                <a16:creationId xmlns:a16="http://schemas.microsoft.com/office/drawing/2014/main" id="{28C518DD-76A6-47F5-BEDB-0106E0B3EC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BB9EB2-5DD5-4F29-A6B8-DED7114F1FE6}"/>
              </a:ext>
            </a:extLst>
          </p:cNvPr>
          <p:cNvSpPr>
            <a:spLocks noGrp="1"/>
          </p:cNvSpPr>
          <p:nvPr>
            <p:ph type="sldNum" sz="quarter" idx="12"/>
          </p:nvPr>
        </p:nvSpPr>
        <p:spPr/>
        <p:txBody>
          <a:bodyPr/>
          <a:lstStyle/>
          <a:p>
            <a:fld id="{7FDAE4E2-A7BE-4952-A83D-4DFB2FA04258}" type="slidenum">
              <a:rPr lang="en-US" smtClean="0"/>
              <a:t>‹#›</a:t>
            </a:fld>
            <a:endParaRPr lang="en-US"/>
          </a:p>
        </p:txBody>
      </p:sp>
    </p:spTree>
    <p:extLst>
      <p:ext uri="{BB962C8B-B14F-4D97-AF65-F5344CB8AC3E}">
        <p14:creationId xmlns:p14="http://schemas.microsoft.com/office/powerpoint/2010/main" val="3651570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3F90-C2BB-47D4-B51A-2C73D71448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06EEE6-E4D5-44F3-957A-9D55843C7C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2A1D74-9657-4AED-8A98-697776D32116}"/>
              </a:ext>
            </a:extLst>
          </p:cNvPr>
          <p:cNvSpPr>
            <a:spLocks noGrp="1"/>
          </p:cNvSpPr>
          <p:nvPr>
            <p:ph type="dt" sz="half" idx="10"/>
          </p:nvPr>
        </p:nvSpPr>
        <p:spPr/>
        <p:txBody>
          <a:bodyPr/>
          <a:lstStyle/>
          <a:p>
            <a:fld id="{54399331-1B2C-47C0-BD1C-814FEA01073B}" type="datetimeFigureOut">
              <a:rPr lang="en-US" smtClean="0"/>
              <a:t>11/9/2023</a:t>
            </a:fld>
            <a:endParaRPr lang="en-US"/>
          </a:p>
        </p:txBody>
      </p:sp>
      <p:sp>
        <p:nvSpPr>
          <p:cNvPr id="5" name="Footer Placeholder 4">
            <a:extLst>
              <a:ext uri="{FF2B5EF4-FFF2-40B4-BE49-F238E27FC236}">
                <a16:creationId xmlns:a16="http://schemas.microsoft.com/office/drawing/2014/main" id="{023E3EA9-168A-47BE-AD43-A4606CA3A2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5EBBD4-0081-42EB-BA31-7F6F2514939E}"/>
              </a:ext>
            </a:extLst>
          </p:cNvPr>
          <p:cNvSpPr>
            <a:spLocks noGrp="1"/>
          </p:cNvSpPr>
          <p:nvPr>
            <p:ph type="sldNum" sz="quarter" idx="12"/>
          </p:nvPr>
        </p:nvSpPr>
        <p:spPr/>
        <p:txBody>
          <a:bodyPr/>
          <a:lstStyle/>
          <a:p>
            <a:fld id="{7FDAE4E2-A7BE-4952-A83D-4DFB2FA04258}" type="slidenum">
              <a:rPr lang="en-US" smtClean="0"/>
              <a:t>‹#›</a:t>
            </a:fld>
            <a:endParaRPr lang="en-US"/>
          </a:p>
        </p:txBody>
      </p:sp>
    </p:spTree>
    <p:extLst>
      <p:ext uri="{BB962C8B-B14F-4D97-AF65-F5344CB8AC3E}">
        <p14:creationId xmlns:p14="http://schemas.microsoft.com/office/powerpoint/2010/main" val="4206896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B95DD-6E0D-436B-AC0E-95A3C17D64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5FB9CA-0E55-4459-9624-C8BFE240DE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BD8338-AF1C-4949-A71D-085CCC1869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AD543C-820C-4275-BBDD-558F9B7B96EA}"/>
              </a:ext>
            </a:extLst>
          </p:cNvPr>
          <p:cNvSpPr>
            <a:spLocks noGrp="1"/>
          </p:cNvSpPr>
          <p:nvPr>
            <p:ph type="dt" sz="half" idx="10"/>
          </p:nvPr>
        </p:nvSpPr>
        <p:spPr/>
        <p:txBody>
          <a:bodyPr/>
          <a:lstStyle/>
          <a:p>
            <a:fld id="{54399331-1B2C-47C0-BD1C-814FEA01073B}" type="datetimeFigureOut">
              <a:rPr lang="en-US" smtClean="0"/>
              <a:t>11/9/2023</a:t>
            </a:fld>
            <a:endParaRPr lang="en-US"/>
          </a:p>
        </p:txBody>
      </p:sp>
      <p:sp>
        <p:nvSpPr>
          <p:cNvPr id="6" name="Footer Placeholder 5">
            <a:extLst>
              <a:ext uri="{FF2B5EF4-FFF2-40B4-BE49-F238E27FC236}">
                <a16:creationId xmlns:a16="http://schemas.microsoft.com/office/drawing/2014/main" id="{1028A388-6909-4B8A-A583-B5803C98E8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5AFD8E-B171-4A99-9C4C-FE8322FF2468}"/>
              </a:ext>
            </a:extLst>
          </p:cNvPr>
          <p:cNvSpPr>
            <a:spLocks noGrp="1"/>
          </p:cNvSpPr>
          <p:nvPr>
            <p:ph type="sldNum" sz="quarter" idx="12"/>
          </p:nvPr>
        </p:nvSpPr>
        <p:spPr/>
        <p:txBody>
          <a:bodyPr/>
          <a:lstStyle/>
          <a:p>
            <a:fld id="{7FDAE4E2-A7BE-4952-A83D-4DFB2FA04258}" type="slidenum">
              <a:rPr lang="en-US" smtClean="0"/>
              <a:t>‹#›</a:t>
            </a:fld>
            <a:endParaRPr lang="en-US"/>
          </a:p>
        </p:txBody>
      </p:sp>
    </p:spTree>
    <p:extLst>
      <p:ext uri="{BB962C8B-B14F-4D97-AF65-F5344CB8AC3E}">
        <p14:creationId xmlns:p14="http://schemas.microsoft.com/office/powerpoint/2010/main" val="1738885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03BC1-0A63-43E2-83C7-734B2D4F9FD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C950D8-C7C0-4F31-84EC-6BC5BAAAE5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C79647-02F5-4EA9-AC97-DC1F05F0C8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E3C4C4-60B4-4CB9-B696-61B5AC436A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34D30C-1275-48E3-89FA-30B1BFAC21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E49B5B-3663-4890-BDDE-505B173C5350}"/>
              </a:ext>
            </a:extLst>
          </p:cNvPr>
          <p:cNvSpPr>
            <a:spLocks noGrp="1"/>
          </p:cNvSpPr>
          <p:nvPr>
            <p:ph type="dt" sz="half" idx="10"/>
          </p:nvPr>
        </p:nvSpPr>
        <p:spPr/>
        <p:txBody>
          <a:bodyPr/>
          <a:lstStyle/>
          <a:p>
            <a:fld id="{54399331-1B2C-47C0-BD1C-814FEA01073B}" type="datetimeFigureOut">
              <a:rPr lang="en-US" smtClean="0"/>
              <a:t>11/9/2023</a:t>
            </a:fld>
            <a:endParaRPr lang="en-US"/>
          </a:p>
        </p:txBody>
      </p:sp>
      <p:sp>
        <p:nvSpPr>
          <p:cNvPr id="8" name="Footer Placeholder 7">
            <a:extLst>
              <a:ext uri="{FF2B5EF4-FFF2-40B4-BE49-F238E27FC236}">
                <a16:creationId xmlns:a16="http://schemas.microsoft.com/office/drawing/2014/main" id="{0E404E98-D59A-4F41-B572-DFE5465ECC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E54CF9-BFE4-46B8-828F-8BEF3E05733E}"/>
              </a:ext>
            </a:extLst>
          </p:cNvPr>
          <p:cNvSpPr>
            <a:spLocks noGrp="1"/>
          </p:cNvSpPr>
          <p:nvPr>
            <p:ph type="sldNum" sz="quarter" idx="12"/>
          </p:nvPr>
        </p:nvSpPr>
        <p:spPr/>
        <p:txBody>
          <a:bodyPr/>
          <a:lstStyle/>
          <a:p>
            <a:fld id="{7FDAE4E2-A7BE-4952-A83D-4DFB2FA04258}" type="slidenum">
              <a:rPr lang="en-US" smtClean="0"/>
              <a:t>‹#›</a:t>
            </a:fld>
            <a:endParaRPr lang="en-US"/>
          </a:p>
        </p:txBody>
      </p:sp>
    </p:spTree>
    <p:extLst>
      <p:ext uri="{BB962C8B-B14F-4D97-AF65-F5344CB8AC3E}">
        <p14:creationId xmlns:p14="http://schemas.microsoft.com/office/powerpoint/2010/main" val="1078992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56796-B745-419D-AA13-BACF60D38B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16F3628-33D8-41E6-B52B-268292848BF1}"/>
              </a:ext>
            </a:extLst>
          </p:cNvPr>
          <p:cNvSpPr>
            <a:spLocks noGrp="1"/>
          </p:cNvSpPr>
          <p:nvPr>
            <p:ph type="dt" sz="half" idx="10"/>
          </p:nvPr>
        </p:nvSpPr>
        <p:spPr/>
        <p:txBody>
          <a:bodyPr/>
          <a:lstStyle/>
          <a:p>
            <a:fld id="{54399331-1B2C-47C0-BD1C-814FEA01073B}" type="datetimeFigureOut">
              <a:rPr lang="en-US" smtClean="0"/>
              <a:t>11/9/2023</a:t>
            </a:fld>
            <a:endParaRPr lang="en-US"/>
          </a:p>
        </p:txBody>
      </p:sp>
      <p:sp>
        <p:nvSpPr>
          <p:cNvPr id="4" name="Footer Placeholder 3">
            <a:extLst>
              <a:ext uri="{FF2B5EF4-FFF2-40B4-BE49-F238E27FC236}">
                <a16:creationId xmlns:a16="http://schemas.microsoft.com/office/drawing/2014/main" id="{448F1320-C94F-48FD-834F-5076B1ADE0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6B550D-6126-4545-8988-F57C7E69DF51}"/>
              </a:ext>
            </a:extLst>
          </p:cNvPr>
          <p:cNvSpPr>
            <a:spLocks noGrp="1"/>
          </p:cNvSpPr>
          <p:nvPr>
            <p:ph type="sldNum" sz="quarter" idx="12"/>
          </p:nvPr>
        </p:nvSpPr>
        <p:spPr/>
        <p:txBody>
          <a:bodyPr/>
          <a:lstStyle/>
          <a:p>
            <a:fld id="{7FDAE4E2-A7BE-4952-A83D-4DFB2FA04258}" type="slidenum">
              <a:rPr lang="en-US" smtClean="0"/>
              <a:t>‹#›</a:t>
            </a:fld>
            <a:endParaRPr lang="en-US"/>
          </a:p>
        </p:txBody>
      </p:sp>
    </p:spTree>
    <p:extLst>
      <p:ext uri="{BB962C8B-B14F-4D97-AF65-F5344CB8AC3E}">
        <p14:creationId xmlns:p14="http://schemas.microsoft.com/office/powerpoint/2010/main" val="33949142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80D1A5-826D-48D8-B3B6-750DF4799605}"/>
              </a:ext>
            </a:extLst>
          </p:cNvPr>
          <p:cNvSpPr>
            <a:spLocks noGrp="1"/>
          </p:cNvSpPr>
          <p:nvPr>
            <p:ph type="dt" sz="half" idx="10"/>
          </p:nvPr>
        </p:nvSpPr>
        <p:spPr/>
        <p:txBody>
          <a:bodyPr/>
          <a:lstStyle/>
          <a:p>
            <a:fld id="{54399331-1B2C-47C0-BD1C-814FEA01073B}" type="datetimeFigureOut">
              <a:rPr lang="en-US" smtClean="0"/>
              <a:t>11/9/2023</a:t>
            </a:fld>
            <a:endParaRPr lang="en-US"/>
          </a:p>
        </p:txBody>
      </p:sp>
      <p:sp>
        <p:nvSpPr>
          <p:cNvPr id="3" name="Footer Placeholder 2">
            <a:extLst>
              <a:ext uri="{FF2B5EF4-FFF2-40B4-BE49-F238E27FC236}">
                <a16:creationId xmlns:a16="http://schemas.microsoft.com/office/drawing/2014/main" id="{863820E6-14C5-4DBC-B752-7ECFD53F760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734220-ADC9-419E-8684-39A9311F3E1D}"/>
              </a:ext>
            </a:extLst>
          </p:cNvPr>
          <p:cNvSpPr>
            <a:spLocks noGrp="1"/>
          </p:cNvSpPr>
          <p:nvPr>
            <p:ph type="sldNum" sz="quarter" idx="12"/>
          </p:nvPr>
        </p:nvSpPr>
        <p:spPr/>
        <p:txBody>
          <a:bodyPr/>
          <a:lstStyle/>
          <a:p>
            <a:fld id="{7FDAE4E2-A7BE-4952-A83D-4DFB2FA04258}" type="slidenum">
              <a:rPr lang="en-US" smtClean="0"/>
              <a:t>‹#›</a:t>
            </a:fld>
            <a:endParaRPr lang="en-US"/>
          </a:p>
        </p:txBody>
      </p:sp>
    </p:spTree>
    <p:extLst>
      <p:ext uri="{BB962C8B-B14F-4D97-AF65-F5344CB8AC3E}">
        <p14:creationId xmlns:p14="http://schemas.microsoft.com/office/powerpoint/2010/main" val="13514805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543B1-6FDD-4346-81E5-546F79CB54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92B3F8-505D-469F-9A9A-EBB9965A2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C26BD60-660A-42BC-86DD-B403335A2C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EF7E19-96B8-47F8-A45F-7622C587F204}"/>
              </a:ext>
            </a:extLst>
          </p:cNvPr>
          <p:cNvSpPr>
            <a:spLocks noGrp="1"/>
          </p:cNvSpPr>
          <p:nvPr>
            <p:ph type="dt" sz="half" idx="10"/>
          </p:nvPr>
        </p:nvSpPr>
        <p:spPr/>
        <p:txBody>
          <a:bodyPr/>
          <a:lstStyle/>
          <a:p>
            <a:fld id="{54399331-1B2C-47C0-BD1C-814FEA01073B}" type="datetimeFigureOut">
              <a:rPr lang="en-US" smtClean="0"/>
              <a:t>11/9/2023</a:t>
            </a:fld>
            <a:endParaRPr lang="en-US"/>
          </a:p>
        </p:txBody>
      </p:sp>
      <p:sp>
        <p:nvSpPr>
          <p:cNvPr id="6" name="Footer Placeholder 5">
            <a:extLst>
              <a:ext uri="{FF2B5EF4-FFF2-40B4-BE49-F238E27FC236}">
                <a16:creationId xmlns:a16="http://schemas.microsoft.com/office/drawing/2014/main" id="{BAC89CB8-D3DE-43BE-BFE1-E2648058F4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360E84-B31F-4089-8FC7-0F21AF945799}"/>
              </a:ext>
            </a:extLst>
          </p:cNvPr>
          <p:cNvSpPr>
            <a:spLocks noGrp="1"/>
          </p:cNvSpPr>
          <p:nvPr>
            <p:ph type="sldNum" sz="quarter" idx="12"/>
          </p:nvPr>
        </p:nvSpPr>
        <p:spPr/>
        <p:txBody>
          <a:bodyPr/>
          <a:lstStyle/>
          <a:p>
            <a:fld id="{7FDAE4E2-A7BE-4952-A83D-4DFB2FA04258}" type="slidenum">
              <a:rPr lang="en-US" smtClean="0"/>
              <a:t>‹#›</a:t>
            </a:fld>
            <a:endParaRPr lang="en-US"/>
          </a:p>
        </p:txBody>
      </p:sp>
    </p:spTree>
    <p:extLst>
      <p:ext uri="{BB962C8B-B14F-4D97-AF65-F5344CB8AC3E}">
        <p14:creationId xmlns:p14="http://schemas.microsoft.com/office/powerpoint/2010/main" val="3255232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ED1E5-8CE1-14D6-0F2F-89E8F5E9CD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60412E-05F6-B951-F39A-42FCEBAA26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FD8D26-AEA0-AD89-341A-3BC9A36A9BC7}"/>
              </a:ext>
            </a:extLst>
          </p:cNvPr>
          <p:cNvSpPr>
            <a:spLocks noGrp="1"/>
          </p:cNvSpPr>
          <p:nvPr>
            <p:ph type="dt" sz="half" idx="10"/>
          </p:nvPr>
        </p:nvSpPr>
        <p:spPr/>
        <p:txBody>
          <a:bodyPr/>
          <a:lstStyle/>
          <a:p>
            <a:fld id="{DAEAB0F7-E6FA-4246-ACD4-1BE21E993147}" type="datetimeFigureOut">
              <a:rPr lang="en-US" smtClean="0"/>
              <a:t>11/9/2023</a:t>
            </a:fld>
            <a:endParaRPr lang="en-US"/>
          </a:p>
        </p:txBody>
      </p:sp>
      <p:sp>
        <p:nvSpPr>
          <p:cNvPr id="5" name="Footer Placeholder 4">
            <a:extLst>
              <a:ext uri="{FF2B5EF4-FFF2-40B4-BE49-F238E27FC236}">
                <a16:creationId xmlns:a16="http://schemas.microsoft.com/office/drawing/2014/main" id="{141BF455-3D71-1EB5-208A-ECB7F8853E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5343DF-3FFF-580C-1D04-8AEAB6F9AB6C}"/>
              </a:ext>
            </a:extLst>
          </p:cNvPr>
          <p:cNvSpPr>
            <a:spLocks noGrp="1"/>
          </p:cNvSpPr>
          <p:nvPr>
            <p:ph type="sldNum" sz="quarter" idx="12"/>
          </p:nvPr>
        </p:nvSpPr>
        <p:spPr/>
        <p:txBody>
          <a:bodyPr/>
          <a:lstStyle/>
          <a:p>
            <a:fld id="{AC16834E-74F1-4AC1-B102-CB6D772FA1D9}" type="slidenum">
              <a:rPr lang="en-US" smtClean="0"/>
              <a:t>‹#›</a:t>
            </a:fld>
            <a:endParaRPr lang="en-US"/>
          </a:p>
        </p:txBody>
      </p:sp>
    </p:spTree>
    <p:extLst>
      <p:ext uri="{BB962C8B-B14F-4D97-AF65-F5344CB8AC3E}">
        <p14:creationId xmlns:p14="http://schemas.microsoft.com/office/powerpoint/2010/main" val="19942552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1C8AE-E713-48E1-B04B-93DA40604D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954F3B-F547-484D-9D74-868C76B440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1A098DF-CF40-40DA-AE7A-CEAB70FC1D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628D51-309E-4E41-AF24-1572A2810DE6}"/>
              </a:ext>
            </a:extLst>
          </p:cNvPr>
          <p:cNvSpPr>
            <a:spLocks noGrp="1"/>
          </p:cNvSpPr>
          <p:nvPr>
            <p:ph type="dt" sz="half" idx="10"/>
          </p:nvPr>
        </p:nvSpPr>
        <p:spPr/>
        <p:txBody>
          <a:bodyPr/>
          <a:lstStyle/>
          <a:p>
            <a:fld id="{54399331-1B2C-47C0-BD1C-814FEA01073B}" type="datetimeFigureOut">
              <a:rPr lang="en-US" smtClean="0"/>
              <a:t>11/9/2023</a:t>
            </a:fld>
            <a:endParaRPr lang="en-US"/>
          </a:p>
        </p:txBody>
      </p:sp>
      <p:sp>
        <p:nvSpPr>
          <p:cNvPr id="6" name="Footer Placeholder 5">
            <a:extLst>
              <a:ext uri="{FF2B5EF4-FFF2-40B4-BE49-F238E27FC236}">
                <a16:creationId xmlns:a16="http://schemas.microsoft.com/office/drawing/2014/main" id="{3904985A-A8C0-41BA-ABC3-737D2AADBA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7A1EA7-3156-4865-9D2A-A646E15FA6D6}"/>
              </a:ext>
            </a:extLst>
          </p:cNvPr>
          <p:cNvSpPr>
            <a:spLocks noGrp="1"/>
          </p:cNvSpPr>
          <p:nvPr>
            <p:ph type="sldNum" sz="quarter" idx="12"/>
          </p:nvPr>
        </p:nvSpPr>
        <p:spPr/>
        <p:txBody>
          <a:bodyPr/>
          <a:lstStyle/>
          <a:p>
            <a:fld id="{7FDAE4E2-A7BE-4952-A83D-4DFB2FA04258}" type="slidenum">
              <a:rPr lang="en-US" smtClean="0"/>
              <a:t>‹#›</a:t>
            </a:fld>
            <a:endParaRPr lang="en-US"/>
          </a:p>
        </p:txBody>
      </p:sp>
    </p:spTree>
    <p:extLst>
      <p:ext uri="{BB962C8B-B14F-4D97-AF65-F5344CB8AC3E}">
        <p14:creationId xmlns:p14="http://schemas.microsoft.com/office/powerpoint/2010/main" val="36556602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DCA61-53AF-409C-9BB9-E836EB8B85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8C82BF-0CFB-4678-97E3-B95F588F4B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2E4B4-A709-41DC-BE8C-517271570BC0}"/>
              </a:ext>
            </a:extLst>
          </p:cNvPr>
          <p:cNvSpPr>
            <a:spLocks noGrp="1"/>
          </p:cNvSpPr>
          <p:nvPr>
            <p:ph type="dt" sz="half" idx="10"/>
          </p:nvPr>
        </p:nvSpPr>
        <p:spPr/>
        <p:txBody>
          <a:bodyPr/>
          <a:lstStyle/>
          <a:p>
            <a:fld id="{54399331-1B2C-47C0-BD1C-814FEA01073B}" type="datetimeFigureOut">
              <a:rPr lang="en-US" smtClean="0"/>
              <a:t>11/9/2023</a:t>
            </a:fld>
            <a:endParaRPr lang="en-US"/>
          </a:p>
        </p:txBody>
      </p:sp>
      <p:sp>
        <p:nvSpPr>
          <p:cNvPr id="5" name="Footer Placeholder 4">
            <a:extLst>
              <a:ext uri="{FF2B5EF4-FFF2-40B4-BE49-F238E27FC236}">
                <a16:creationId xmlns:a16="http://schemas.microsoft.com/office/drawing/2014/main" id="{62AF03B4-6674-4828-8A11-C81ACE7E79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67D27C-C269-45CC-87ED-E8CA22D2AB84}"/>
              </a:ext>
            </a:extLst>
          </p:cNvPr>
          <p:cNvSpPr>
            <a:spLocks noGrp="1"/>
          </p:cNvSpPr>
          <p:nvPr>
            <p:ph type="sldNum" sz="quarter" idx="12"/>
          </p:nvPr>
        </p:nvSpPr>
        <p:spPr/>
        <p:txBody>
          <a:bodyPr/>
          <a:lstStyle/>
          <a:p>
            <a:fld id="{7FDAE4E2-A7BE-4952-A83D-4DFB2FA04258}" type="slidenum">
              <a:rPr lang="en-US" smtClean="0"/>
              <a:t>‹#›</a:t>
            </a:fld>
            <a:endParaRPr lang="en-US"/>
          </a:p>
        </p:txBody>
      </p:sp>
    </p:spTree>
    <p:extLst>
      <p:ext uri="{BB962C8B-B14F-4D97-AF65-F5344CB8AC3E}">
        <p14:creationId xmlns:p14="http://schemas.microsoft.com/office/powerpoint/2010/main" val="42316742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B5F28D-CD43-47FD-A9FF-CD14441908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1C9F59-F20F-4748-A333-1C704BCA1F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EF7192-ED8C-4AC7-920F-18E5DA85396D}"/>
              </a:ext>
            </a:extLst>
          </p:cNvPr>
          <p:cNvSpPr>
            <a:spLocks noGrp="1"/>
          </p:cNvSpPr>
          <p:nvPr>
            <p:ph type="dt" sz="half" idx="10"/>
          </p:nvPr>
        </p:nvSpPr>
        <p:spPr/>
        <p:txBody>
          <a:bodyPr/>
          <a:lstStyle/>
          <a:p>
            <a:fld id="{54399331-1B2C-47C0-BD1C-814FEA01073B}" type="datetimeFigureOut">
              <a:rPr lang="en-US" smtClean="0"/>
              <a:t>11/9/2023</a:t>
            </a:fld>
            <a:endParaRPr lang="en-US"/>
          </a:p>
        </p:txBody>
      </p:sp>
      <p:sp>
        <p:nvSpPr>
          <p:cNvPr id="5" name="Footer Placeholder 4">
            <a:extLst>
              <a:ext uri="{FF2B5EF4-FFF2-40B4-BE49-F238E27FC236}">
                <a16:creationId xmlns:a16="http://schemas.microsoft.com/office/drawing/2014/main" id="{B0630DCC-3BC8-448C-908F-E3E2C4C871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DFD1EE-B484-41CA-BF35-32FBF947C113}"/>
              </a:ext>
            </a:extLst>
          </p:cNvPr>
          <p:cNvSpPr>
            <a:spLocks noGrp="1"/>
          </p:cNvSpPr>
          <p:nvPr>
            <p:ph type="sldNum" sz="quarter" idx="12"/>
          </p:nvPr>
        </p:nvSpPr>
        <p:spPr/>
        <p:txBody>
          <a:bodyPr/>
          <a:lstStyle/>
          <a:p>
            <a:fld id="{7FDAE4E2-A7BE-4952-A83D-4DFB2FA04258}" type="slidenum">
              <a:rPr lang="en-US" smtClean="0"/>
              <a:t>‹#›</a:t>
            </a:fld>
            <a:endParaRPr lang="en-US"/>
          </a:p>
        </p:txBody>
      </p:sp>
    </p:spTree>
    <p:extLst>
      <p:ext uri="{BB962C8B-B14F-4D97-AF65-F5344CB8AC3E}">
        <p14:creationId xmlns:p14="http://schemas.microsoft.com/office/powerpoint/2010/main" val="3920687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30226-B44D-CFBE-D614-618F804031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1C986F-6167-575C-EE46-2DE4CD9A5E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F580A8-96AD-4E39-7322-B88E47A45C7B}"/>
              </a:ext>
            </a:extLst>
          </p:cNvPr>
          <p:cNvSpPr>
            <a:spLocks noGrp="1"/>
          </p:cNvSpPr>
          <p:nvPr>
            <p:ph type="dt" sz="half" idx="10"/>
          </p:nvPr>
        </p:nvSpPr>
        <p:spPr/>
        <p:txBody>
          <a:bodyPr/>
          <a:lstStyle/>
          <a:p>
            <a:fld id="{DAEAB0F7-E6FA-4246-ACD4-1BE21E993147}" type="datetimeFigureOut">
              <a:rPr lang="en-US" smtClean="0"/>
              <a:t>11/9/2023</a:t>
            </a:fld>
            <a:endParaRPr lang="en-US"/>
          </a:p>
        </p:txBody>
      </p:sp>
      <p:sp>
        <p:nvSpPr>
          <p:cNvPr id="5" name="Footer Placeholder 4">
            <a:extLst>
              <a:ext uri="{FF2B5EF4-FFF2-40B4-BE49-F238E27FC236}">
                <a16:creationId xmlns:a16="http://schemas.microsoft.com/office/drawing/2014/main" id="{A8E3C61D-A085-B2C1-4DA7-C6F58B07D5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4057CC-D76F-96DE-6096-C5E320A87878}"/>
              </a:ext>
            </a:extLst>
          </p:cNvPr>
          <p:cNvSpPr>
            <a:spLocks noGrp="1"/>
          </p:cNvSpPr>
          <p:nvPr>
            <p:ph type="sldNum" sz="quarter" idx="12"/>
          </p:nvPr>
        </p:nvSpPr>
        <p:spPr/>
        <p:txBody>
          <a:bodyPr/>
          <a:lstStyle/>
          <a:p>
            <a:fld id="{AC16834E-74F1-4AC1-B102-CB6D772FA1D9}" type="slidenum">
              <a:rPr lang="en-US" smtClean="0"/>
              <a:t>‹#›</a:t>
            </a:fld>
            <a:endParaRPr lang="en-US"/>
          </a:p>
        </p:txBody>
      </p:sp>
    </p:spTree>
    <p:extLst>
      <p:ext uri="{BB962C8B-B14F-4D97-AF65-F5344CB8AC3E}">
        <p14:creationId xmlns:p14="http://schemas.microsoft.com/office/powerpoint/2010/main" val="4259912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39744-0BDB-2A8B-2722-B59DB30F92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C1DE93-C992-9546-23E6-FC4CBC0A07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7E9C30-99EC-8DF3-0368-AE1012941F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2BC1D3-D9AF-F36C-06F6-3FB695F875DC}"/>
              </a:ext>
            </a:extLst>
          </p:cNvPr>
          <p:cNvSpPr>
            <a:spLocks noGrp="1"/>
          </p:cNvSpPr>
          <p:nvPr>
            <p:ph type="dt" sz="half" idx="10"/>
          </p:nvPr>
        </p:nvSpPr>
        <p:spPr/>
        <p:txBody>
          <a:bodyPr/>
          <a:lstStyle/>
          <a:p>
            <a:fld id="{DAEAB0F7-E6FA-4246-ACD4-1BE21E993147}" type="datetimeFigureOut">
              <a:rPr lang="en-US" smtClean="0"/>
              <a:t>11/9/2023</a:t>
            </a:fld>
            <a:endParaRPr lang="en-US"/>
          </a:p>
        </p:txBody>
      </p:sp>
      <p:sp>
        <p:nvSpPr>
          <p:cNvPr id="6" name="Footer Placeholder 5">
            <a:extLst>
              <a:ext uri="{FF2B5EF4-FFF2-40B4-BE49-F238E27FC236}">
                <a16:creationId xmlns:a16="http://schemas.microsoft.com/office/drawing/2014/main" id="{59464CBE-9494-DABD-3BF4-8371CB4534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6C6E2A-250B-6667-4EBC-B5BE905C876E}"/>
              </a:ext>
            </a:extLst>
          </p:cNvPr>
          <p:cNvSpPr>
            <a:spLocks noGrp="1"/>
          </p:cNvSpPr>
          <p:nvPr>
            <p:ph type="sldNum" sz="quarter" idx="12"/>
          </p:nvPr>
        </p:nvSpPr>
        <p:spPr/>
        <p:txBody>
          <a:bodyPr/>
          <a:lstStyle/>
          <a:p>
            <a:fld id="{AC16834E-74F1-4AC1-B102-CB6D772FA1D9}" type="slidenum">
              <a:rPr lang="en-US" smtClean="0"/>
              <a:t>‹#›</a:t>
            </a:fld>
            <a:endParaRPr lang="en-US"/>
          </a:p>
        </p:txBody>
      </p:sp>
    </p:spTree>
    <p:extLst>
      <p:ext uri="{BB962C8B-B14F-4D97-AF65-F5344CB8AC3E}">
        <p14:creationId xmlns:p14="http://schemas.microsoft.com/office/powerpoint/2010/main" val="117082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6B808-6934-1686-A6B2-58795377FC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561B60-49B8-CBCA-4CBF-B509EB2301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02EDF2-A925-B72D-4D0E-1942F22E8A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6B2214-7B66-2886-DFBD-9EDD320D0E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D9445D-B2E5-5411-81F5-536FC5A119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218091-945B-5914-9B44-6026F1E838CE}"/>
              </a:ext>
            </a:extLst>
          </p:cNvPr>
          <p:cNvSpPr>
            <a:spLocks noGrp="1"/>
          </p:cNvSpPr>
          <p:nvPr>
            <p:ph type="dt" sz="half" idx="10"/>
          </p:nvPr>
        </p:nvSpPr>
        <p:spPr/>
        <p:txBody>
          <a:bodyPr/>
          <a:lstStyle/>
          <a:p>
            <a:fld id="{DAEAB0F7-E6FA-4246-ACD4-1BE21E993147}" type="datetimeFigureOut">
              <a:rPr lang="en-US" smtClean="0"/>
              <a:t>11/9/2023</a:t>
            </a:fld>
            <a:endParaRPr lang="en-US"/>
          </a:p>
        </p:txBody>
      </p:sp>
      <p:sp>
        <p:nvSpPr>
          <p:cNvPr id="8" name="Footer Placeholder 7">
            <a:extLst>
              <a:ext uri="{FF2B5EF4-FFF2-40B4-BE49-F238E27FC236}">
                <a16:creationId xmlns:a16="http://schemas.microsoft.com/office/drawing/2014/main" id="{C9BC514D-0DA6-63E3-8686-D7121AE37A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3A2581-3878-2B74-23B2-F687B0B2DE2F}"/>
              </a:ext>
            </a:extLst>
          </p:cNvPr>
          <p:cNvSpPr>
            <a:spLocks noGrp="1"/>
          </p:cNvSpPr>
          <p:nvPr>
            <p:ph type="sldNum" sz="quarter" idx="12"/>
          </p:nvPr>
        </p:nvSpPr>
        <p:spPr/>
        <p:txBody>
          <a:bodyPr/>
          <a:lstStyle/>
          <a:p>
            <a:fld id="{AC16834E-74F1-4AC1-B102-CB6D772FA1D9}" type="slidenum">
              <a:rPr lang="en-US" smtClean="0"/>
              <a:t>‹#›</a:t>
            </a:fld>
            <a:endParaRPr lang="en-US"/>
          </a:p>
        </p:txBody>
      </p:sp>
    </p:spTree>
    <p:extLst>
      <p:ext uri="{BB962C8B-B14F-4D97-AF65-F5344CB8AC3E}">
        <p14:creationId xmlns:p14="http://schemas.microsoft.com/office/powerpoint/2010/main" val="3484458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B7379-DD7F-16AB-A11E-92C637EA79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8D5D68-328C-5D87-5781-34F13158604F}"/>
              </a:ext>
            </a:extLst>
          </p:cNvPr>
          <p:cNvSpPr>
            <a:spLocks noGrp="1"/>
          </p:cNvSpPr>
          <p:nvPr>
            <p:ph type="dt" sz="half" idx="10"/>
          </p:nvPr>
        </p:nvSpPr>
        <p:spPr/>
        <p:txBody>
          <a:bodyPr/>
          <a:lstStyle/>
          <a:p>
            <a:fld id="{DAEAB0F7-E6FA-4246-ACD4-1BE21E993147}" type="datetimeFigureOut">
              <a:rPr lang="en-US" smtClean="0"/>
              <a:t>11/9/2023</a:t>
            </a:fld>
            <a:endParaRPr lang="en-US"/>
          </a:p>
        </p:txBody>
      </p:sp>
      <p:sp>
        <p:nvSpPr>
          <p:cNvPr id="4" name="Footer Placeholder 3">
            <a:extLst>
              <a:ext uri="{FF2B5EF4-FFF2-40B4-BE49-F238E27FC236}">
                <a16:creationId xmlns:a16="http://schemas.microsoft.com/office/drawing/2014/main" id="{8BCAA219-B872-65FD-1947-CA01208540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6B4B20-16DF-D03D-F9F7-3D208F269E68}"/>
              </a:ext>
            </a:extLst>
          </p:cNvPr>
          <p:cNvSpPr>
            <a:spLocks noGrp="1"/>
          </p:cNvSpPr>
          <p:nvPr>
            <p:ph type="sldNum" sz="quarter" idx="12"/>
          </p:nvPr>
        </p:nvSpPr>
        <p:spPr/>
        <p:txBody>
          <a:bodyPr/>
          <a:lstStyle/>
          <a:p>
            <a:fld id="{AC16834E-74F1-4AC1-B102-CB6D772FA1D9}" type="slidenum">
              <a:rPr lang="en-US" smtClean="0"/>
              <a:t>‹#›</a:t>
            </a:fld>
            <a:endParaRPr lang="en-US"/>
          </a:p>
        </p:txBody>
      </p:sp>
    </p:spTree>
    <p:extLst>
      <p:ext uri="{BB962C8B-B14F-4D97-AF65-F5344CB8AC3E}">
        <p14:creationId xmlns:p14="http://schemas.microsoft.com/office/powerpoint/2010/main" val="980176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EDD63B-5664-5730-92D0-268618BC9A61}"/>
              </a:ext>
            </a:extLst>
          </p:cNvPr>
          <p:cNvSpPr>
            <a:spLocks noGrp="1"/>
          </p:cNvSpPr>
          <p:nvPr>
            <p:ph type="dt" sz="half" idx="10"/>
          </p:nvPr>
        </p:nvSpPr>
        <p:spPr/>
        <p:txBody>
          <a:bodyPr/>
          <a:lstStyle/>
          <a:p>
            <a:fld id="{DAEAB0F7-E6FA-4246-ACD4-1BE21E993147}" type="datetimeFigureOut">
              <a:rPr lang="en-US" smtClean="0"/>
              <a:t>11/9/2023</a:t>
            </a:fld>
            <a:endParaRPr lang="en-US"/>
          </a:p>
        </p:txBody>
      </p:sp>
      <p:sp>
        <p:nvSpPr>
          <p:cNvPr id="3" name="Footer Placeholder 2">
            <a:extLst>
              <a:ext uri="{FF2B5EF4-FFF2-40B4-BE49-F238E27FC236}">
                <a16:creationId xmlns:a16="http://schemas.microsoft.com/office/drawing/2014/main" id="{1AACEEF9-D344-0A9B-EB58-8A491E4A0C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04E3665-13EF-A82C-4212-9E6E9BF9D1B8}"/>
              </a:ext>
            </a:extLst>
          </p:cNvPr>
          <p:cNvSpPr>
            <a:spLocks noGrp="1"/>
          </p:cNvSpPr>
          <p:nvPr>
            <p:ph type="sldNum" sz="quarter" idx="12"/>
          </p:nvPr>
        </p:nvSpPr>
        <p:spPr/>
        <p:txBody>
          <a:bodyPr/>
          <a:lstStyle/>
          <a:p>
            <a:fld id="{AC16834E-74F1-4AC1-B102-CB6D772FA1D9}" type="slidenum">
              <a:rPr lang="en-US" smtClean="0"/>
              <a:t>‹#›</a:t>
            </a:fld>
            <a:endParaRPr lang="en-US"/>
          </a:p>
        </p:txBody>
      </p:sp>
    </p:spTree>
    <p:extLst>
      <p:ext uri="{BB962C8B-B14F-4D97-AF65-F5344CB8AC3E}">
        <p14:creationId xmlns:p14="http://schemas.microsoft.com/office/powerpoint/2010/main" val="479477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E574B-6C28-59EB-68C0-6E06348464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C64C47-D49B-EB57-177A-B8F6C66E13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638FF8-0AFF-44DC-B795-6FF9FA3A4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D3AF3C-7663-4B36-E903-718D3ACB1415}"/>
              </a:ext>
            </a:extLst>
          </p:cNvPr>
          <p:cNvSpPr>
            <a:spLocks noGrp="1"/>
          </p:cNvSpPr>
          <p:nvPr>
            <p:ph type="dt" sz="half" idx="10"/>
          </p:nvPr>
        </p:nvSpPr>
        <p:spPr/>
        <p:txBody>
          <a:bodyPr/>
          <a:lstStyle/>
          <a:p>
            <a:fld id="{DAEAB0F7-E6FA-4246-ACD4-1BE21E993147}" type="datetimeFigureOut">
              <a:rPr lang="en-US" smtClean="0"/>
              <a:t>11/9/2023</a:t>
            </a:fld>
            <a:endParaRPr lang="en-US"/>
          </a:p>
        </p:txBody>
      </p:sp>
      <p:sp>
        <p:nvSpPr>
          <p:cNvPr id="6" name="Footer Placeholder 5">
            <a:extLst>
              <a:ext uri="{FF2B5EF4-FFF2-40B4-BE49-F238E27FC236}">
                <a16:creationId xmlns:a16="http://schemas.microsoft.com/office/drawing/2014/main" id="{47E9FD9B-059E-F266-F61A-B8B3D06AEC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48581B-2BCF-2039-DBC2-8C76F3C339EC}"/>
              </a:ext>
            </a:extLst>
          </p:cNvPr>
          <p:cNvSpPr>
            <a:spLocks noGrp="1"/>
          </p:cNvSpPr>
          <p:nvPr>
            <p:ph type="sldNum" sz="quarter" idx="12"/>
          </p:nvPr>
        </p:nvSpPr>
        <p:spPr/>
        <p:txBody>
          <a:bodyPr/>
          <a:lstStyle/>
          <a:p>
            <a:fld id="{AC16834E-74F1-4AC1-B102-CB6D772FA1D9}" type="slidenum">
              <a:rPr lang="en-US" smtClean="0"/>
              <a:t>‹#›</a:t>
            </a:fld>
            <a:endParaRPr lang="en-US"/>
          </a:p>
        </p:txBody>
      </p:sp>
    </p:spTree>
    <p:extLst>
      <p:ext uri="{BB962C8B-B14F-4D97-AF65-F5344CB8AC3E}">
        <p14:creationId xmlns:p14="http://schemas.microsoft.com/office/powerpoint/2010/main" val="2991796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7CABE-D91A-5D12-26FC-F90E2AEB97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5FF60C-6513-8BFE-48F2-ED008B110A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5061A7-F22A-43B7-2487-33C8418178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6D0A0B-F3F8-F97A-3FCD-DC4CFA2603BA}"/>
              </a:ext>
            </a:extLst>
          </p:cNvPr>
          <p:cNvSpPr>
            <a:spLocks noGrp="1"/>
          </p:cNvSpPr>
          <p:nvPr>
            <p:ph type="dt" sz="half" idx="10"/>
          </p:nvPr>
        </p:nvSpPr>
        <p:spPr/>
        <p:txBody>
          <a:bodyPr/>
          <a:lstStyle/>
          <a:p>
            <a:fld id="{DAEAB0F7-E6FA-4246-ACD4-1BE21E993147}" type="datetimeFigureOut">
              <a:rPr lang="en-US" smtClean="0"/>
              <a:t>11/9/2023</a:t>
            </a:fld>
            <a:endParaRPr lang="en-US"/>
          </a:p>
        </p:txBody>
      </p:sp>
      <p:sp>
        <p:nvSpPr>
          <p:cNvPr id="6" name="Footer Placeholder 5">
            <a:extLst>
              <a:ext uri="{FF2B5EF4-FFF2-40B4-BE49-F238E27FC236}">
                <a16:creationId xmlns:a16="http://schemas.microsoft.com/office/drawing/2014/main" id="{11B16329-D562-327E-F4D2-76F3D0DEF3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4EF68B-49E0-3274-D71F-69D2FFD23337}"/>
              </a:ext>
            </a:extLst>
          </p:cNvPr>
          <p:cNvSpPr>
            <a:spLocks noGrp="1"/>
          </p:cNvSpPr>
          <p:nvPr>
            <p:ph type="sldNum" sz="quarter" idx="12"/>
          </p:nvPr>
        </p:nvSpPr>
        <p:spPr/>
        <p:txBody>
          <a:bodyPr/>
          <a:lstStyle/>
          <a:p>
            <a:fld id="{AC16834E-74F1-4AC1-B102-CB6D772FA1D9}" type="slidenum">
              <a:rPr lang="en-US" smtClean="0"/>
              <a:t>‹#›</a:t>
            </a:fld>
            <a:endParaRPr lang="en-US"/>
          </a:p>
        </p:txBody>
      </p:sp>
    </p:spTree>
    <p:extLst>
      <p:ext uri="{BB962C8B-B14F-4D97-AF65-F5344CB8AC3E}">
        <p14:creationId xmlns:p14="http://schemas.microsoft.com/office/powerpoint/2010/main" val="1325769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3C9748-009B-3D7E-561B-E38B6CAD19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419F42B-8FBF-591D-D2B5-939EBA45FE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4AAC68-4ADD-CF44-AF4F-EA4404FD0D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EAB0F7-E6FA-4246-ACD4-1BE21E993147}" type="datetimeFigureOut">
              <a:rPr lang="en-US" smtClean="0"/>
              <a:t>11/9/2023</a:t>
            </a:fld>
            <a:endParaRPr lang="en-US"/>
          </a:p>
        </p:txBody>
      </p:sp>
      <p:sp>
        <p:nvSpPr>
          <p:cNvPr id="5" name="Footer Placeholder 4">
            <a:extLst>
              <a:ext uri="{FF2B5EF4-FFF2-40B4-BE49-F238E27FC236}">
                <a16:creationId xmlns:a16="http://schemas.microsoft.com/office/drawing/2014/main" id="{A98A74BB-C75C-C2AD-66E2-C940D3328B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6A5DE2-38F5-025B-1BAF-924EFE3367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16834E-74F1-4AC1-B102-CB6D772FA1D9}" type="slidenum">
              <a:rPr lang="en-US" smtClean="0"/>
              <a:t>‹#›</a:t>
            </a:fld>
            <a:endParaRPr lang="en-US"/>
          </a:p>
        </p:txBody>
      </p:sp>
    </p:spTree>
    <p:extLst>
      <p:ext uri="{BB962C8B-B14F-4D97-AF65-F5344CB8AC3E}">
        <p14:creationId xmlns:p14="http://schemas.microsoft.com/office/powerpoint/2010/main" val="418066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40000"/>
                <a:lumOff val="60000"/>
                <a:alpha val="70000"/>
              </a:schemeClr>
            </a:gs>
            <a:gs pos="100000">
              <a:schemeClr val="accent2">
                <a:lumMod val="60000"/>
                <a:lumOff val="40000"/>
                <a:alpha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4973AB-A24E-4796-8FC3-2C14A40BF8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E5E00D-D0BA-4385-93FE-5A3BF76062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A7D759-6FB6-48B7-B588-17A832B6D7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399331-1B2C-47C0-BD1C-814FEA01073B}" type="datetimeFigureOut">
              <a:rPr lang="en-US" smtClean="0"/>
              <a:t>11/9/2023</a:t>
            </a:fld>
            <a:endParaRPr lang="en-US"/>
          </a:p>
        </p:txBody>
      </p:sp>
      <p:sp>
        <p:nvSpPr>
          <p:cNvPr id="5" name="Footer Placeholder 4">
            <a:extLst>
              <a:ext uri="{FF2B5EF4-FFF2-40B4-BE49-F238E27FC236}">
                <a16:creationId xmlns:a16="http://schemas.microsoft.com/office/drawing/2014/main" id="{00402CFA-6FE1-4ED1-974E-F1204F20E2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4CC45A-8174-4746-9360-3E5A74B58A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AE4E2-A7BE-4952-A83D-4DFB2FA04258}" type="slidenum">
              <a:rPr lang="en-US" smtClean="0"/>
              <a:t>‹#›</a:t>
            </a:fld>
            <a:endParaRPr lang="en-US"/>
          </a:p>
        </p:txBody>
      </p:sp>
    </p:spTree>
    <p:extLst>
      <p:ext uri="{BB962C8B-B14F-4D97-AF65-F5344CB8AC3E}">
        <p14:creationId xmlns:p14="http://schemas.microsoft.com/office/powerpoint/2010/main" val="18967060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3" name="Rectangle: Diagonal Corners Snipped 22">
            <a:extLst>
              <a:ext uri="{FF2B5EF4-FFF2-40B4-BE49-F238E27FC236}">
                <a16:creationId xmlns:a16="http://schemas.microsoft.com/office/drawing/2014/main" id="{6B2D2181-755A-663F-8A9A-C1F7FCED62B7}"/>
              </a:ext>
            </a:extLst>
          </p:cNvPr>
          <p:cNvSpPr/>
          <p:nvPr/>
        </p:nvSpPr>
        <p:spPr>
          <a:xfrm>
            <a:off x="853440" y="1915885"/>
            <a:ext cx="10476412" cy="1672045"/>
          </a:xfrm>
          <a:prstGeom prst="snip2DiagRect">
            <a:avLst/>
          </a:prstGeom>
          <a:solidFill>
            <a:schemeClr val="tx1">
              <a:alpha val="83000"/>
            </a:schemeClr>
          </a:solidFill>
          <a:ln w="44450" cmpd="sng">
            <a:solidFill>
              <a:schemeClr val="bg1"/>
            </a:solidFill>
            <a:prstDash val="solid"/>
          </a:ln>
          <a:effectLst>
            <a:outerShdw blurRad="1778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F4D0B9A-69F6-6704-ED71-D37CD5E99A40}"/>
              </a:ext>
            </a:extLst>
          </p:cNvPr>
          <p:cNvSpPr txBox="1"/>
          <p:nvPr/>
        </p:nvSpPr>
        <p:spPr>
          <a:xfrm>
            <a:off x="984069" y="2202579"/>
            <a:ext cx="10364105" cy="830997"/>
          </a:xfrm>
          <a:prstGeom prst="rect">
            <a:avLst/>
          </a:prstGeom>
          <a:noFill/>
          <a:ln>
            <a:noFill/>
          </a:ln>
        </p:spPr>
        <p:txBody>
          <a:bodyPr wrap="square" rtlCol="0">
            <a:spAutoFit/>
          </a:bodyPr>
          <a:lstStyle/>
          <a:p>
            <a:r>
              <a:rPr lang="en-US" sz="4800" b="1" dirty="0">
                <a:solidFill>
                  <a:schemeClr val="bg1"/>
                </a:solidFill>
                <a:latin typeface="Calibri" panose="020F0502020204030204" pitchFamily="34" charset="0"/>
                <a:ea typeface="Calibri" panose="020F0502020204030204" pitchFamily="34" charset="0"/>
                <a:cs typeface="Calibri" panose="020F0502020204030204" pitchFamily="34" charset="0"/>
              </a:rPr>
              <a:t>HOME: Native People in the Southwest</a:t>
            </a:r>
            <a:endParaRPr lang="en-US" sz="48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2" name="Rectangle 21">
            <a:extLst>
              <a:ext uri="{FF2B5EF4-FFF2-40B4-BE49-F238E27FC236}">
                <a16:creationId xmlns:a16="http://schemas.microsoft.com/office/drawing/2014/main" id="{CDB9E12E-0C79-E65E-6B88-2FF48F4BF2C2}"/>
              </a:ext>
            </a:extLst>
          </p:cNvPr>
          <p:cNvSpPr/>
          <p:nvPr/>
        </p:nvSpPr>
        <p:spPr>
          <a:xfrm>
            <a:off x="1961146" y="5459250"/>
            <a:ext cx="4108728" cy="8903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02210A1-6BA6-A4A8-2461-2A5B82E07AA1}"/>
              </a:ext>
            </a:extLst>
          </p:cNvPr>
          <p:cNvSpPr txBox="1"/>
          <p:nvPr/>
        </p:nvSpPr>
        <p:spPr>
          <a:xfrm>
            <a:off x="1961146" y="5486059"/>
            <a:ext cx="9368706" cy="646331"/>
          </a:xfrm>
          <a:prstGeom prst="rect">
            <a:avLst/>
          </a:prstGeom>
          <a:noFill/>
        </p:spPr>
        <p:txBody>
          <a:bodyPr wrap="square" rtlCol="0">
            <a:spAutoFit/>
          </a:bodyPr>
          <a:lstStyle/>
          <a:p>
            <a:r>
              <a:rPr lang="en-US" sz="1800" i="1" dirty="0">
                <a:solidFill>
                  <a:schemeClr val="bg1"/>
                </a:solidFill>
              </a:rPr>
              <a:t>“From this work our life is brought forth</a:t>
            </a:r>
            <a:r>
              <a:rPr lang="en-US" sz="1800" dirty="0">
                <a:solidFill>
                  <a:schemeClr val="bg1"/>
                </a:solidFill>
              </a:rPr>
              <a:t>,”</a:t>
            </a:r>
            <a:br>
              <a:rPr lang="en-US" sz="1800" dirty="0">
                <a:solidFill>
                  <a:schemeClr val="bg1"/>
                </a:solidFill>
              </a:rPr>
            </a:br>
            <a:r>
              <a:rPr lang="en-US" sz="1800" dirty="0">
                <a:solidFill>
                  <a:schemeClr val="bg1"/>
                </a:solidFill>
              </a:rPr>
              <a:t>Madeline Naranjo, Santa Clara</a:t>
            </a:r>
            <a:endParaRPr lang="en-US" dirty="0"/>
          </a:p>
        </p:txBody>
      </p:sp>
      <p:sp>
        <p:nvSpPr>
          <p:cNvPr id="24" name="Rectangle: Diagonal Corners Snipped 23">
            <a:extLst>
              <a:ext uri="{FF2B5EF4-FFF2-40B4-BE49-F238E27FC236}">
                <a16:creationId xmlns:a16="http://schemas.microsoft.com/office/drawing/2014/main" id="{88337BA5-F8CA-223C-D8E5-422898F0274F}"/>
              </a:ext>
            </a:extLst>
          </p:cNvPr>
          <p:cNvSpPr/>
          <p:nvPr/>
        </p:nvSpPr>
        <p:spPr>
          <a:xfrm>
            <a:off x="984069" y="2080575"/>
            <a:ext cx="10171611" cy="1348425"/>
          </a:xfrm>
          <a:prstGeom prst="snip2DiagRect">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57CCCC0-5CB0-5D47-6BA0-2835ABB7B43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94653" y="3657600"/>
            <a:ext cx="2238864" cy="3200400"/>
          </a:xfrm>
          <a:prstGeom prst="rect">
            <a:avLst/>
          </a:prstGeom>
        </p:spPr>
      </p:pic>
    </p:spTree>
    <p:extLst>
      <p:ext uri="{BB962C8B-B14F-4D97-AF65-F5344CB8AC3E}">
        <p14:creationId xmlns:p14="http://schemas.microsoft.com/office/powerpoint/2010/main" val="940593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216A8-0DB2-16D7-82DC-DC00C2473D2A}"/>
              </a:ext>
            </a:extLst>
          </p:cNvPr>
          <p:cNvSpPr>
            <a:spLocks noGrp="1"/>
          </p:cNvSpPr>
          <p:nvPr>
            <p:ph type="title"/>
          </p:nvPr>
        </p:nvSpPr>
        <p:spPr>
          <a:xfrm>
            <a:off x="838200" y="271819"/>
            <a:ext cx="10515600" cy="1325563"/>
          </a:xfrm>
        </p:spPr>
        <p:txBody>
          <a:bodyPr>
            <a:normAutofit/>
          </a:bodyPr>
          <a:lstStyle/>
          <a:p>
            <a:r>
              <a:rPr lang="en-US" sz="3600" dirty="0"/>
              <a:t>Points to offer visitors</a:t>
            </a:r>
          </a:p>
        </p:txBody>
      </p:sp>
      <p:sp>
        <p:nvSpPr>
          <p:cNvPr id="3" name="Content Placeholder 2">
            <a:extLst>
              <a:ext uri="{FF2B5EF4-FFF2-40B4-BE49-F238E27FC236}">
                <a16:creationId xmlns:a16="http://schemas.microsoft.com/office/drawing/2014/main" id="{C6F64B9E-8F5C-1DC1-7585-B316F93B86A6}"/>
              </a:ext>
            </a:extLst>
          </p:cNvPr>
          <p:cNvSpPr>
            <a:spLocks noGrp="1"/>
          </p:cNvSpPr>
          <p:nvPr>
            <p:ph idx="1"/>
          </p:nvPr>
        </p:nvSpPr>
        <p:spPr>
          <a:xfrm>
            <a:off x="586596" y="1480329"/>
            <a:ext cx="10767204" cy="4934759"/>
          </a:xfrm>
        </p:spPr>
        <p:txBody>
          <a:bodyPr>
            <a:normAutofit fontScale="92500" lnSpcReduction="20000"/>
          </a:bodyPr>
          <a:lstStyle/>
          <a:p>
            <a:r>
              <a:rPr lang="en-US" dirty="0"/>
              <a:t>One of several art works commissioned for the exhibition</a:t>
            </a:r>
          </a:p>
          <a:p>
            <a:r>
              <a:rPr lang="en-US" dirty="0"/>
              <a:t>We chose two artists who worked in an old material in the Southwest—clay, and a new material in the Southwest—glass. </a:t>
            </a:r>
          </a:p>
          <a:p>
            <a:r>
              <a:rPr lang="en-US" dirty="0"/>
              <a:t>The artists had not worked together before.</a:t>
            </a:r>
          </a:p>
          <a:p>
            <a:r>
              <a:rPr lang="en-US" dirty="0"/>
              <a:t>Rosemary moved into the Valley for a bit to work exclusively on her portion in 2004, sharing a sleeping loft in a remodeled garage studio “with another ceramic artist and a LOT of mice.”  It was completely different from work she had done and her family’s work. You can mention that in the Pueblo section they will see work by her grandfather, father and aunt to understand what a departure this was. </a:t>
            </a:r>
          </a:p>
          <a:p>
            <a:r>
              <a:rPr lang="en-US" dirty="0"/>
              <a:t>Tony worked with Chihuly several times over the years including attending Pilchuck in 1978 in 1980s was an assistant to Chihuly and in the late 1990s at Chihuly’s Taos Glass Arts and Education. Tony once called glass “clay you can’t touch.”</a:t>
            </a:r>
          </a:p>
        </p:txBody>
      </p:sp>
    </p:spTree>
    <p:extLst>
      <p:ext uri="{BB962C8B-B14F-4D97-AF65-F5344CB8AC3E}">
        <p14:creationId xmlns:p14="http://schemas.microsoft.com/office/powerpoint/2010/main" val="476718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EA3B17B5-A24A-1ABC-5621-3BC99B217F6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506547" y="228600"/>
            <a:ext cx="48006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a:extLst>
              <a:ext uri="{FF2B5EF4-FFF2-40B4-BE49-F238E27FC236}">
                <a16:creationId xmlns:a16="http://schemas.microsoft.com/office/drawing/2014/main" id="{A8188A7F-A6C9-8A5E-5FB0-4E5ED8C6DA2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7290" y="320040"/>
            <a:ext cx="4732020" cy="6309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336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208D78F-B1CC-B8A6-EAFA-7FA421E808F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31193" y="274320"/>
            <a:ext cx="48006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a:extLst>
              <a:ext uri="{FF2B5EF4-FFF2-40B4-BE49-F238E27FC236}">
                <a16:creationId xmlns:a16="http://schemas.microsoft.com/office/drawing/2014/main" id="{6B4BA05F-D277-A570-D9C1-901BFB043BD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53211" y="274320"/>
            <a:ext cx="4732020" cy="6309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9457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pic>
        <p:nvPicPr>
          <p:cNvPr id="5" name="Content Placeholder 4" descr="A picture containing person, wall, person&#10;&#10;Description automatically generated">
            <a:extLst>
              <a:ext uri="{FF2B5EF4-FFF2-40B4-BE49-F238E27FC236}">
                <a16:creationId xmlns:a16="http://schemas.microsoft.com/office/drawing/2014/main" id="{AD3E1F0A-18ED-4F30-9F33-55D42F0D533E}"/>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0" y="0"/>
            <a:ext cx="5282984" cy="6858000"/>
          </a:xfrm>
        </p:spPr>
      </p:pic>
      <p:sp>
        <p:nvSpPr>
          <p:cNvPr id="2" name="Title 1">
            <a:extLst>
              <a:ext uri="{FF2B5EF4-FFF2-40B4-BE49-F238E27FC236}">
                <a16:creationId xmlns:a16="http://schemas.microsoft.com/office/drawing/2014/main" id="{F91FC11E-D32E-4852-B34D-0D28D2D15100}"/>
              </a:ext>
            </a:extLst>
          </p:cNvPr>
          <p:cNvSpPr>
            <a:spLocks noGrp="1"/>
          </p:cNvSpPr>
          <p:nvPr>
            <p:ph type="title"/>
          </p:nvPr>
        </p:nvSpPr>
        <p:spPr>
          <a:xfrm>
            <a:off x="5916613" y="1057275"/>
            <a:ext cx="4443197" cy="1333500"/>
          </a:xfrm>
        </p:spPr>
        <p:txBody>
          <a:bodyPr>
            <a:normAutofit/>
          </a:bodyPr>
          <a:lstStyle/>
          <a:p>
            <a:r>
              <a:rPr lang="en-US" sz="4000" dirty="0">
                <a:solidFill>
                  <a:schemeClr val="bg1"/>
                </a:solidFill>
              </a:rPr>
              <a:t>Dr. Ofelia Zepeda,</a:t>
            </a:r>
            <a:br>
              <a:rPr lang="en-US" sz="4000" dirty="0">
                <a:solidFill>
                  <a:schemeClr val="bg1"/>
                </a:solidFill>
              </a:rPr>
            </a:br>
            <a:r>
              <a:rPr lang="en-US" sz="4000" dirty="0">
                <a:solidFill>
                  <a:schemeClr val="bg1"/>
                </a:solidFill>
              </a:rPr>
              <a:t>Tohono O’odham</a:t>
            </a:r>
          </a:p>
        </p:txBody>
      </p:sp>
      <p:sp>
        <p:nvSpPr>
          <p:cNvPr id="3" name="Text Placeholder 2">
            <a:extLst>
              <a:ext uri="{FF2B5EF4-FFF2-40B4-BE49-F238E27FC236}">
                <a16:creationId xmlns:a16="http://schemas.microsoft.com/office/drawing/2014/main" id="{B155FAA5-1BDB-41C0-9848-F9743BF8BF6F}"/>
              </a:ext>
            </a:extLst>
          </p:cNvPr>
          <p:cNvSpPr>
            <a:spLocks noGrp="1"/>
          </p:cNvSpPr>
          <p:nvPr>
            <p:ph type="body" sz="half" idx="2"/>
          </p:nvPr>
        </p:nvSpPr>
        <p:spPr>
          <a:xfrm>
            <a:off x="5916613" y="2676525"/>
            <a:ext cx="4027487" cy="3276600"/>
          </a:xfrm>
        </p:spPr>
        <p:txBody>
          <a:bodyPr>
            <a:normAutofit fontScale="92500"/>
          </a:bodyPr>
          <a:lstStyle/>
          <a:p>
            <a:pPr>
              <a:lnSpc>
                <a:spcPct val="100000"/>
              </a:lnSpc>
            </a:pPr>
            <a:r>
              <a:rPr lang="en-US" sz="2400" dirty="0">
                <a:solidFill>
                  <a:schemeClr val="bg1"/>
                </a:solidFill>
              </a:rPr>
              <a:t>Ofelia Zepeda, a MacArthur Fellow, created poems based upon transcripts of interviews. One poem greets visitors to the left of the Roxanne Swentzell family grouping. The poems are on banners throughout the gallery and printed as a group in the HOME publication. </a:t>
            </a:r>
          </a:p>
          <a:p>
            <a:pPr>
              <a:lnSpc>
                <a:spcPct val="100000"/>
              </a:lnSpc>
            </a:pPr>
            <a:endParaRPr lang="en-US" sz="2400" dirty="0">
              <a:solidFill>
                <a:schemeClr val="bg1"/>
              </a:solidFill>
            </a:endParaRPr>
          </a:p>
        </p:txBody>
      </p:sp>
    </p:spTree>
    <p:extLst>
      <p:ext uri="{BB962C8B-B14F-4D97-AF65-F5344CB8AC3E}">
        <p14:creationId xmlns:p14="http://schemas.microsoft.com/office/powerpoint/2010/main" val="575370464"/>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B23ABDF-C721-3342-7B56-C978567A5F7C}"/>
              </a:ext>
            </a:extLst>
          </p:cNvPr>
          <p:cNvSpPr txBox="1"/>
          <p:nvPr/>
        </p:nvSpPr>
        <p:spPr>
          <a:xfrm>
            <a:off x="706108" y="474345"/>
            <a:ext cx="9342767" cy="59093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Redefining Home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As children we grew up knowing our neighbors not as people living next door to 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but as relatives.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Our aunt and her family lived on one side, and our cousin and his family lived 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the other.  That is the way it had always been.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A home is both the space inside and outside the building.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A home is more than just the structure, the house, the ki:, the hogan, the </a:t>
            </a:r>
            <a:r>
              <a:rPr kumimoji="0" lang="en-US" sz="1800" b="0" i="0" u="none" strike="noStrike" kern="1200" cap="none" spc="0" normalizeH="0" baseline="0" noProof="0" dirty="0" err="1">
                <a:ln>
                  <a:noFill/>
                </a:ln>
                <a:solidFill>
                  <a:prstClr val="black"/>
                </a:solidFill>
                <a:effectLst/>
                <a:uLnTx/>
                <a:uFillTx/>
                <a:latin typeface="Calibri" panose="020F0502020204030204"/>
                <a:ea typeface="Times New Roman" panose="02020603050405020304" pitchFamily="18" charset="0"/>
                <a:cs typeface="+mn-cs"/>
              </a:rPr>
              <a:t>wikieup</a:t>
            </a:r>
            <a:r>
              <a:rPr kumimoji="0" lang="en-US"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Ki: in O’odham means both house and home.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It is the aroma, the textures of the buildings that help us remember.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The smell of the wet dirt walls,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the smell of dry dust.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It is the smell of the green brush on the roof, in the walls.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It is the texture.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The smooth mud walls,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the rough ribs from cactus and ocotillo,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the branches of cottonwood and posts from cedar and pine.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Home is a place that has the right feel,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the right smell,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the right sense of coolness when you touch the walls.</a:t>
            </a:r>
          </a:p>
        </p:txBody>
      </p:sp>
    </p:spTree>
    <p:extLst>
      <p:ext uri="{BB962C8B-B14F-4D97-AF65-F5344CB8AC3E}">
        <p14:creationId xmlns:p14="http://schemas.microsoft.com/office/powerpoint/2010/main" val="1597897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pic>
        <p:nvPicPr>
          <p:cNvPr id="5" name="Content Placeholder 4" descr="A picture containing person, swimsuit, bathroom&#10;&#10;Description automatically generated">
            <a:extLst>
              <a:ext uri="{FF2B5EF4-FFF2-40B4-BE49-F238E27FC236}">
                <a16:creationId xmlns:a16="http://schemas.microsoft.com/office/drawing/2014/main" id="{538E03BC-7358-4D9D-B021-117319CB2EF7}"/>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0" y="1"/>
            <a:ext cx="5639619" cy="6857999"/>
          </a:xfrm>
        </p:spPr>
      </p:pic>
      <p:sp>
        <p:nvSpPr>
          <p:cNvPr id="2" name="Title 1">
            <a:extLst>
              <a:ext uri="{FF2B5EF4-FFF2-40B4-BE49-F238E27FC236}">
                <a16:creationId xmlns:a16="http://schemas.microsoft.com/office/drawing/2014/main" id="{1217C614-3933-48DF-A0DC-EBF08085799C}"/>
              </a:ext>
            </a:extLst>
          </p:cNvPr>
          <p:cNvSpPr>
            <a:spLocks noGrp="1"/>
          </p:cNvSpPr>
          <p:nvPr>
            <p:ph type="title"/>
          </p:nvPr>
        </p:nvSpPr>
        <p:spPr>
          <a:xfrm>
            <a:off x="5980882" y="1066800"/>
            <a:ext cx="5639618" cy="1377950"/>
          </a:xfrm>
        </p:spPr>
        <p:txBody>
          <a:bodyPr>
            <a:normAutofit fontScale="90000"/>
          </a:bodyPr>
          <a:lstStyle/>
          <a:p>
            <a:r>
              <a:rPr lang="en-US" sz="3600" dirty="0">
                <a:solidFill>
                  <a:schemeClr val="bg1"/>
                </a:solidFill>
              </a:rPr>
              <a:t>Tse-ping</a:t>
            </a:r>
            <a:br>
              <a:rPr lang="en-US" sz="3600" dirty="0">
                <a:solidFill>
                  <a:schemeClr val="bg1"/>
                </a:solidFill>
              </a:rPr>
            </a:br>
            <a:r>
              <a:rPr lang="en-US" sz="3600" dirty="0">
                <a:solidFill>
                  <a:schemeClr val="bg1"/>
                </a:solidFill>
              </a:rPr>
              <a:t>by Roxanne Swentzell, Santa Clara</a:t>
            </a:r>
          </a:p>
        </p:txBody>
      </p:sp>
      <p:sp>
        <p:nvSpPr>
          <p:cNvPr id="7" name="TextBox 6">
            <a:extLst>
              <a:ext uri="{FF2B5EF4-FFF2-40B4-BE49-F238E27FC236}">
                <a16:creationId xmlns:a16="http://schemas.microsoft.com/office/drawing/2014/main" id="{81270D3E-EF92-42B0-AB15-4420FC488DAB}"/>
              </a:ext>
            </a:extLst>
          </p:cNvPr>
          <p:cNvSpPr txBox="1"/>
          <p:nvPr/>
        </p:nvSpPr>
        <p:spPr>
          <a:xfrm>
            <a:off x="5980882" y="2444750"/>
            <a:ext cx="5639619" cy="3813175"/>
          </a:xfrm>
          <a:prstGeom prst="rect">
            <a:avLst/>
          </a:prstGeom>
        </p:spPr>
        <p:txBody>
          <a:bodyPr vert="horz" lIns="91440" tIns="45720" rIns="91440" bIns="45720" rtlCol="0" anchor="t">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000" b="0" i="1" u="none" strike="noStrike" kern="1200" cap="none" spc="0" normalizeH="0" baseline="0" noProof="0" dirty="0" err="1">
                <a:ln>
                  <a:noFill/>
                </a:ln>
                <a:solidFill>
                  <a:prstClr val="black"/>
                </a:solidFill>
                <a:effectLst/>
                <a:uLnTx/>
                <a:uFillTx/>
                <a:latin typeface="Calibri" panose="020F0502020204030204"/>
                <a:ea typeface="+mn-ea"/>
                <a:cs typeface="+mn-cs"/>
              </a:rPr>
              <a:t>Tse</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-ping means belly button. In the Tewa world, the belly button is the center of the world. Each pueblo has a belly button in the pueblo. The belly button is in the middle of the plaza. It is a rock of where we come from. It is reminding us of where we come from, from the earth. In Tse-ping, the bowl is the center of the earth and is like the belly button. We are all centered around the earth. We all come from the earth. We are all eating out of the earth. Because of that, we all become one family.”</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Roxanne Swentzell</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202789496"/>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24154-906C-C96C-2DDE-969B68371659}"/>
              </a:ext>
            </a:extLst>
          </p:cNvPr>
          <p:cNvSpPr>
            <a:spLocks noGrp="1"/>
          </p:cNvSpPr>
          <p:nvPr>
            <p:ph type="title"/>
          </p:nvPr>
        </p:nvSpPr>
        <p:spPr/>
        <p:txBody>
          <a:bodyPr/>
          <a:lstStyle/>
          <a:p>
            <a:r>
              <a:rPr lang="en-US" dirty="0"/>
              <a:t>Points you can mention</a:t>
            </a:r>
          </a:p>
        </p:txBody>
      </p:sp>
      <p:sp>
        <p:nvSpPr>
          <p:cNvPr id="3" name="Content Placeholder 2">
            <a:extLst>
              <a:ext uri="{FF2B5EF4-FFF2-40B4-BE49-F238E27FC236}">
                <a16:creationId xmlns:a16="http://schemas.microsoft.com/office/drawing/2014/main" id="{D6F95BDF-F8E6-2AD7-FD3E-90BA2F64B509}"/>
              </a:ext>
            </a:extLst>
          </p:cNvPr>
          <p:cNvSpPr>
            <a:spLocks noGrp="1"/>
          </p:cNvSpPr>
          <p:nvPr>
            <p:ph idx="1"/>
          </p:nvPr>
        </p:nvSpPr>
        <p:spPr/>
        <p:txBody>
          <a:bodyPr>
            <a:normAutofit fontScale="92500" lnSpcReduction="10000"/>
          </a:bodyPr>
          <a:lstStyle/>
          <a:p>
            <a:r>
              <a:rPr lang="en-US" dirty="0"/>
              <a:t>The artist is very  much involved with Indigenous foods and sustainable land use. </a:t>
            </a:r>
          </a:p>
          <a:p>
            <a:r>
              <a:rPr lang="en-US" dirty="0"/>
              <a:t>You can see she placed in the bowl seeds of the “three sisters,” corn, beans and squash. </a:t>
            </a:r>
          </a:p>
          <a:p>
            <a:r>
              <a:rPr lang="en-US" dirty="0"/>
              <a:t>The family is multi generational.  Many advisors, especially in the Pueblo section, talked about family as community. Tessie Naranjo said in Tewa, there is no word for “family,” but there is a word for “all of us.”  </a:t>
            </a:r>
          </a:p>
          <a:p>
            <a:r>
              <a:rPr lang="en-US" dirty="0"/>
              <a:t>In the first lines of her  poem Ofelia says, “As children we grew up knowing our neighbors not as people living next door to us, but as relatives.  Our aunt and her family lived on one side, and our cousin and his family lived on the other. That is the way it has always been.” </a:t>
            </a:r>
          </a:p>
        </p:txBody>
      </p:sp>
    </p:spTree>
    <p:extLst>
      <p:ext uri="{BB962C8B-B14F-4D97-AF65-F5344CB8AC3E}">
        <p14:creationId xmlns:p14="http://schemas.microsoft.com/office/powerpoint/2010/main" val="83922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7D64C-4348-4050-5D1A-3B22646D875E}"/>
              </a:ext>
            </a:extLst>
          </p:cNvPr>
          <p:cNvSpPr>
            <a:spLocks noGrp="1"/>
          </p:cNvSpPr>
          <p:nvPr>
            <p:ph type="title"/>
          </p:nvPr>
        </p:nvSpPr>
        <p:spPr>
          <a:solidFill>
            <a:schemeClr val="bg2">
              <a:lumMod val="90000"/>
            </a:schemeClr>
          </a:solidFill>
        </p:spPr>
        <p:txBody>
          <a:bodyPr>
            <a:normAutofit/>
          </a:bodyPr>
          <a:lstStyle/>
          <a:p>
            <a:r>
              <a:rPr lang="en-US" sz="3600" dirty="0"/>
              <a:t>    Home Main Label</a:t>
            </a:r>
          </a:p>
        </p:txBody>
      </p:sp>
      <p:sp>
        <p:nvSpPr>
          <p:cNvPr id="3" name="Content Placeholder 2">
            <a:extLst>
              <a:ext uri="{FF2B5EF4-FFF2-40B4-BE49-F238E27FC236}">
                <a16:creationId xmlns:a16="http://schemas.microsoft.com/office/drawing/2014/main" id="{7D710EE0-5BE4-7B80-3DA7-157235867132}"/>
              </a:ext>
            </a:extLst>
          </p:cNvPr>
          <p:cNvSpPr>
            <a:spLocks noGrp="1"/>
          </p:cNvSpPr>
          <p:nvPr>
            <p:ph sz="half" idx="1"/>
          </p:nvPr>
        </p:nvSpPr>
        <p:spPr>
          <a:xfrm>
            <a:off x="342900" y="1259632"/>
            <a:ext cx="4610101" cy="6065093"/>
          </a:xfrm>
          <a:solidFill>
            <a:schemeClr val="bg2">
              <a:lumMod val="90000"/>
            </a:schemeClr>
          </a:solidFill>
        </p:spPr>
        <p:txBody>
          <a:bodyPr>
            <a:normAutofit fontScale="70000" lnSpcReduction="20000"/>
          </a:bodyPr>
          <a:lstStyle/>
          <a:p>
            <a:pPr marL="0" marR="0" indent="0">
              <a:spcBef>
                <a:spcPts val="0"/>
              </a:spcBef>
              <a:spcAft>
                <a:spcPts val="0"/>
              </a:spcAft>
              <a:buNone/>
            </a:pPr>
            <a:r>
              <a:rPr lang="en-US" sz="1900" dirty="0">
                <a:effectLst/>
                <a:ea typeface="Times New Roman" panose="02020603050405020304" pitchFamily="18" charset="0"/>
              </a:rPr>
              <a:t> </a:t>
            </a:r>
          </a:p>
          <a:p>
            <a:pPr marL="0" marR="0">
              <a:spcBef>
                <a:spcPts val="0"/>
              </a:spcBef>
              <a:spcAft>
                <a:spcPts val="0"/>
              </a:spcAft>
            </a:pPr>
            <a:r>
              <a:rPr lang="en-US" sz="2900" dirty="0">
                <a:effectLst/>
                <a:ea typeface="Times New Roman" panose="02020603050405020304" pitchFamily="18" charset="0"/>
              </a:rPr>
              <a:t>In the American Southwest, Native people remain connected to the lands that have been their homes for centuries. In HOME, they tell of that connection and how, over time, they have faced change regarding how they live on the land. They have seen change within their families and communities. They have seen change in the language that is spoken at home, and they have made choices about how they will keep important elements of home for future generations.  </a:t>
            </a:r>
          </a:p>
          <a:p>
            <a:pPr marL="0" marR="0" indent="0">
              <a:spcBef>
                <a:spcPts val="0"/>
              </a:spcBef>
              <a:spcAft>
                <a:spcPts val="0"/>
              </a:spcAft>
              <a:buNone/>
            </a:pPr>
            <a:endParaRPr lang="en-US" sz="2900" dirty="0">
              <a:effectLst/>
              <a:ea typeface="Times New Roman" panose="02020603050405020304" pitchFamily="18" charset="0"/>
            </a:endParaRPr>
          </a:p>
          <a:p>
            <a:pPr marL="0" marR="0">
              <a:spcBef>
                <a:spcPts val="0"/>
              </a:spcBef>
              <a:spcAft>
                <a:spcPts val="0"/>
              </a:spcAft>
            </a:pPr>
            <a:r>
              <a:rPr lang="en-US" sz="2900" dirty="0">
                <a:effectLst/>
                <a:ea typeface="Times New Roman" panose="02020603050405020304" pitchFamily="18" charset="0"/>
              </a:rPr>
              <a:t>Native artists express multiple facets of home in their art. The stories of the people who made the art are all different and yet, as Native people, they have a shared history and land, and their stories have common themes for all people. The permanent collection of the Heard Museum is a part of those stories. </a:t>
            </a:r>
          </a:p>
          <a:p>
            <a:endParaRPr lang="en-US" dirty="0"/>
          </a:p>
        </p:txBody>
      </p:sp>
      <p:sp>
        <p:nvSpPr>
          <p:cNvPr id="4" name="Content Placeholder 3">
            <a:extLst>
              <a:ext uri="{FF2B5EF4-FFF2-40B4-BE49-F238E27FC236}">
                <a16:creationId xmlns:a16="http://schemas.microsoft.com/office/drawing/2014/main" id="{DCD7CBA1-CC83-62CD-56B3-38AEB144158E}"/>
              </a:ext>
            </a:extLst>
          </p:cNvPr>
          <p:cNvSpPr>
            <a:spLocks noGrp="1"/>
          </p:cNvSpPr>
          <p:nvPr>
            <p:ph sz="half" idx="2"/>
          </p:nvPr>
        </p:nvSpPr>
        <p:spPr>
          <a:xfrm>
            <a:off x="5067300" y="1825625"/>
            <a:ext cx="6286500" cy="4351338"/>
          </a:xfrm>
          <a:solidFill>
            <a:schemeClr val="bg2">
              <a:lumMod val="90000"/>
            </a:schemeClr>
          </a:solidFill>
        </p:spPr>
        <p:txBody>
          <a:bodyPr>
            <a:normAutofit fontScale="70000" lnSpcReduction="20000"/>
          </a:bodyPr>
          <a:lstStyle/>
          <a:p>
            <a:r>
              <a:rPr lang="en-US" dirty="0"/>
              <a:t>“We are still here” is the main message Native people want us to deliver.  </a:t>
            </a:r>
          </a:p>
          <a:p>
            <a:r>
              <a:rPr lang="en-US" dirty="0"/>
              <a:t>Introduce main themes that advisors said they wanted to see presented: land, family, community and language.</a:t>
            </a:r>
          </a:p>
          <a:p>
            <a:r>
              <a:rPr lang="en-US" dirty="0"/>
              <a:t>This is the museum’s permanent collection. HOME is the signature exhibition of the permanent collection. It isn’t a permanent exhibition. At the Heard there is no such thing as a permanent exhibition. </a:t>
            </a:r>
          </a:p>
          <a:p>
            <a:r>
              <a:rPr lang="en-US" dirty="0"/>
              <a:t>Change, the nature of change and choices about how Native people deal with change are reflected in art. </a:t>
            </a:r>
          </a:p>
          <a:p>
            <a:r>
              <a:rPr lang="en-US" dirty="0"/>
              <a:t>The art reflects both past and present.</a:t>
            </a:r>
          </a:p>
          <a:p>
            <a:r>
              <a:rPr lang="en-US" dirty="0"/>
              <a:t>Commonality of themes for all people, including visitors.</a:t>
            </a:r>
          </a:p>
          <a:p>
            <a:r>
              <a:rPr lang="en-US" dirty="0"/>
              <a:t> Madeline Naranjo quote isn’t on the label, but it bears repeating. “From this work our life is brought forth.”</a:t>
            </a:r>
          </a:p>
        </p:txBody>
      </p:sp>
    </p:spTree>
    <p:extLst>
      <p:ext uri="{BB962C8B-B14F-4D97-AF65-F5344CB8AC3E}">
        <p14:creationId xmlns:p14="http://schemas.microsoft.com/office/powerpoint/2010/main" val="2574118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1026" name="Picture 2" descr="xlregions.pdf">
            <a:extLst>
              <a:ext uri="{FF2B5EF4-FFF2-40B4-BE49-F238E27FC236}">
                <a16:creationId xmlns:a16="http://schemas.microsoft.com/office/drawing/2014/main" id="{F3BD9B44-BB5A-01D0-C487-9324266E196D}"/>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98625" y="0"/>
            <a:ext cx="87947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284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2" name="Picture 4" descr="xlrez.pdf">
            <a:extLst>
              <a:ext uri="{FF2B5EF4-FFF2-40B4-BE49-F238E27FC236}">
                <a16:creationId xmlns:a16="http://schemas.microsoft.com/office/drawing/2014/main" id="{22E3FA6D-C94A-3577-564D-B1FC51518B8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851025" y="152400"/>
            <a:ext cx="87947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943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8F5E20-4E3E-4475-A318-238417BCD97E}"/>
              </a:ext>
            </a:extLst>
          </p:cNvPr>
          <p:cNvSpPr>
            <a:spLocks noGrp="1"/>
          </p:cNvSpPr>
          <p:nvPr>
            <p:ph type="title"/>
          </p:nvPr>
        </p:nvSpPr>
        <p:spPr>
          <a:xfrm>
            <a:off x="838199" y="681037"/>
            <a:ext cx="6541656" cy="862013"/>
          </a:xfrm>
        </p:spPr>
        <p:txBody>
          <a:bodyPr>
            <a:normAutofit/>
          </a:bodyPr>
          <a:lstStyle/>
          <a:p>
            <a:r>
              <a:rPr lang="en-US" sz="4000" dirty="0">
                <a:solidFill>
                  <a:schemeClr val="bg1"/>
                </a:solidFill>
                <a:ea typeface="Calibri" panose="020F0502020204030204" pitchFamily="34" charset="0"/>
                <a:cs typeface="Calibri" panose="020F0502020204030204" pitchFamily="34" charset="0"/>
              </a:rPr>
              <a:t>Making HOME: Consultations</a:t>
            </a:r>
          </a:p>
        </p:txBody>
      </p:sp>
      <p:sp>
        <p:nvSpPr>
          <p:cNvPr id="5" name="Content Placeholder 4">
            <a:extLst>
              <a:ext uri="{FF2B5EF4-FFF2-40B4-BE49-F238E27FC236}">
                <a16:creationId xmlns:a16="http://schemas.microsoft.com/office/drawing/2014/main" id="{F3C6B59F-865C-4614-AEF7-6BC99C27B9AA}"/>
              </a:ext>
            </a:extLst>
          </p:cNvPr>
          <p:cNvSpPr>
            <a:spLocks noGrp="1"/>
          </p:cNvSpPr>
          <p:nvPr>
            <p:ph idx="1"/>
          </p:nvPr>
        </p:nvSpPr>
        <p:spPr>
          <a:xfrm>
            <a:off x="838200" y="1635125"/>
            <a:ext cx="10515600" cy="5003800"/>
          </a:xfrm>
        </p:spPr>
        <p:txBody>
          <a:bodyPr>
            <a:normAutofit fontScale="92500" lnSpcReduction="10000"/>
          </a:bodyPr>
          <a:lstStyle/>
          <a:p>
            <a:pPr>
              <a:lnSpc>
                <a:spcPct val="110000"/>
              </a:lnSpc>
            </a:pPr>
            <a:r>
              <a:rPr lang="en-US" sz="2400" dirty="0">
                <a:solidFill>
                  <a:schemeClr val="bg1"/>
                </a:solidFill>
              </a:rPr>
              <a:t>2000 and 2001, two general advisory meetings. One at the Heard with 22 attendees from 19 Arizona tribes, and one at IAIA in New Mexico with 20 attendees.</a:t>
            </a:r>
          </a:p>
          <a:p>
            <a:pPr>
              <a:lnSpc>
                <a:spcPct val="110000"/>
              </a:lnSpc>
            </a:pPr>
            <a:r>
              <a:rPr lang="en-US" sz="2400" dirty="0">
                <a:solidFill>
                  <a:schemeClr val="bg1"/>
                </a:solidFill>
              </a:rPr>
              <a:t>Identified primary themes: Family, community, land, language and assertion that “we are still here.” </a:t>
            </a:r>
          </a:p>
          <a:p>
            <a:pPr>
              <a:lnSpc>
                <a:spcPct val="110000"/>
              </a:lnSpc>
            </a:pPr>
            <a:r>
              <a:rPr lang="en-US" sz="2400" dirty="0">
                <a:solidFill>
                  <a:schemeClr val="bg1"/>
                </a:solidFill>
              </a:rPr>
              <a:t>With core advisors, developed a structured interview instrument.</a:t>
            </a:r>
          </a:p>
          <a:p>
            <a:pPr>
              <a:lnSpc>
                <a:spcPct val="110000"/>
              </a:lnSpc>
            </a:pPr>
            <a:r>
              <a:rPr lang="en-US" sz="2400" dirty="0">
                <a:solidFill>
                  <a:schemeClr val="bg1"/>
                </a:solidFill>
              </a:rPr>
              <a:t>Dr. Tessie Naranjo and Gloria Lomahaftewa interviewed and recorded 47 people in New Mexico and Arizona respectively in 2002 and 2003. Some of the recordings are in the Community section of touch screens. </a:t>
            </a:r>
          </a:p>
          <a:p>
            <a:pPr>
              <a:lnSpc>
                <a:spcPct val="110000"/>
              </a:lnSpc>
            </a:pPr>
            <a:r>
              <a:rPr lang="en-US" sz="2400" dirty="0">
                <a:solidFill>
                  <a:schemeClr val="bg1"/>
                </a:solidFill>
              </a:rPr>
              <a:t>A Nathan Cummings grant paid for 56 people in 2003 and 2004 to review our collection and select and comment on pieces to be exhibited.  Video taped commentary for touch screens.</a:t>
            </a:r>
          </a:p>
          <a:p>
            <a:pPr>
              <a:lnSpc>
                <a:spcPct val="110000"/>
              </a:lnSpc>
            </a:pPr>
            <a:r>
              <a:rPr lang="en-US" sz="2400" dirty="0">
                <a:solidFill>
                  <a:schemeClr val="bg1"/>
                </a:solidFill>
              </a:rPr>
              <a:t>Visited 10 community museums.</a:t>
            </a:r>
          </a:p>
          <a:p>
            <a:pPr>
              <a:lnSpc>
                <a:spcPct val="110000"/>
              </a:lnSpc>
            </a:pPr>
            <a:endParaRPr lang="en-US" sz="2400" dirty="0">
              <a:solidFill>
                <a:schemeClr val="bg1"/>
              </a:solidFill>
            </a:endParaRPr>
          </a:p>
        </p:txBody>
      </p:sp>
    </p:spTree>
    <p:extLst>
      <p:ext uri="{BB962C8B-B14F-4D97-AF65-F5344CB8AC3E}">
        <p14:creationId xmlns:p14="http://schemas.microsoft.com/office/powerpoint/2010/main" val="267596838"/>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D6C52-8C12-DB71-124A-689C1C870C79}"/>
              </a:ext>
            </a:extLst>
          </p:cNvPr>
          <p:cNvSpPr>
            <a:spLocks noGrp="1"/>
          </p:cNvSpPr>
          <p:nvPr>
            <p:ph type="title"/>
          </p:nvPr>
        </p:nvSpPr>
        <p:spPr>
          <a:xfrm>
            <a:off x="946150" y="230186"/>
            <a:ext cx="8169275" cy="1076325"/>
          </a:xfrm>
        </p:spPr>
        <p:txBody>
          <a:bodyPr/>
          <a:lstStyle/>
          <a:p>
            <a:r>
              <a:rPr lang="en-US" sz="4000" dirty="0"/>
              <a:t>Basic</a:t>
            </a:r>
            <a:r>
              <a:rPr lang="en-US" dirty="0"/>
              <a:t> </a:t>
            </a:r>
            <a:r>
              <a:rPr lang="en-US" sz="4000" dirty="0"/>
              <a:t>Points </a:t>
            </a:r>
          </a:p>
        </p:txBody>
      </p:sp>
      <p:sp>
        <p:nvSpPr>
          <p:cNvPr id="3" name="Text Placeholder 2">
            <a:extLst>
              <a:ext uri="{FF2B5EF4-FFF2-40B4-BE49-F238E27FC236}">
                <a16:creationId xmlns:a16="http://schemas.microsoft.com/office/drawing/2014/main" id="{878B3E5B-444C-D19C-38A4-6AA432D39238}"/>
              </a:ext>
            </a:extLst>
          </p:cNvPr>
          <p:cNvSpPr>
            <a:spLocks noGrp="1"/>
          </p:cNvSpPr>
          <p:nvPr>
            <p:ph type="body" idx="1"/>
          </p:nvPr>
        </p:nvSpPr>
        <p:spPr>
          <a:xfrm>
            <a:off x="831850" y="1695451"/>
            <a:ext cx="10515600" cy="4394200"/>
          </a:xfrm>
        </p:spPr>
        <p:txBody>
          <a:bodyPr/>
          <a:lstStyle/>
          <a:p>
            <a:pPr marL="342900" indent="-342900">
              <a:buFont typeface="Arial" panose="020B0604020202020204" pitchFamily="34" charset="0"/>
              <a:buChar char="•"/>
            </a:pPr>
            <a:r>
              <a:rPr lang="en-US" dirty="0">
                <a:solidFill>
                  <a:schemeClr val="tx1"/>
                </a:solidFill>
              </a:rPr>
              <a:t>Greatly diminished land area in the mid to late 1800s as people were forced onto reservations.</a:t>
            </a:r>
          </a:p>
          <a:p>
            <a:pPr marL="342900" indent="-342900">
              <a:buFont typeface="Arial" panose="020B0604020202020204" pitchFamily="34" charset="0"/>
              <a:buChar char="•"/>
            </a:pPr>
            <a:r>
              <a:rPr lang="en-US" dirty="0">
                <a:solidFill>
                  <a:schemeClr val="tx1"/>
                </a:solidFill>
              </a:rPr>
              <a:t>22 tribal nations in Arizona, including most recently Zuni sacred lands</a:t>
            </a:r>
          </a:p>
          <a:p>
            <a:pPr marL="342900" indent="-342900">
              <a:buFont typeface="Arial" panose="020B0604020202020204" pitchFamily="34" charset="0"/>
              <a:buChar char="•"/>
            </a:pPr>
            <a:r>
              <a:rPr lang="en-US" dirty="0">
                <a:solidFill>
                  <a:schemeClr val="tx1"/>
                </a:solidFill>
              </a:rPr>
              <a:t>23 tribal nations including 19 Pueblos  </a:t>
            </a:r>
          </a:p>
          <a:p>
            <a:pPr marL="342900" indent="-342900">
              <a:buFont typeface="Arial" panose="020B0604020202020204" pitchFamily="34" charset="0"/>
              <a:buChar char="•"/>
            </a:pPr>
            <a:r>
              <a:rPr lang="en-US" dirty="0">
                <a:solidFill>
                  <a:schemeClr val="tx1"/>
                </a:solidFill>
              </a:rPr>
              <a:t>The colors on the map mean nothing  </a:t>
            </a:r>
          </a:p>
          <a:p>
            <a:pPr marL="342900" indent="-342900">
              <a:buFont typeface="Arial" panose="020B0604020202020204" pitchFamily="34" charset="0"/>
              <a:buChar char="•"/>
            </a:pPr>
            <a:r>
              <a:rPr lang="en-US" dirty="0">
                <a:solidFill>
                  <a:schemeClr val="tx1"/>
                </a:solidFill>
              </a:rPr>
              <a:t>If you want to you can call out the 5 major modules of HOME that people will be visiting. They are Rio Grande Pueblos, Colorado Plateau, Colorado River, Sonoran Desert, Central Mountains</a:t>
            </a:r>
          </a:p>
        </p:txBody>
      </p:sp>
    </p:spTree>
    <p:extLst>
      <p:ext uri="{BB962C8B-B14F-4D97-AF65-F5344CB8AC3E}">
        <p14:creationId xmlns:p14="http://schemas.microsoft.com/office/powerpoint/2010/main" val="3482593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E67CE7-338B-9966-7198-12872994A9D1}"/>
              </a:ext>
            </a:extLst>
          </p:cNvPr>
          <p:cNvSpPr>
            <a:spLocks noGrp="1"/>
          </p:cNvSpPr>
          <p:nvPr>
            <p:ph type="title"/>
          </p:nvPr>
        </p:nvSpPr>
        <p:spPr>
          <a:xfrm>
            <a:off x="838200" y="681037"/>
            <a:ext cx="10515600" cy="937202"/>
          </a:xfrm>
        </p:spPr>
        <p:txBody>
          <a:bodyPr/>
          <a:lstStyle/>
          <a:p>
            <a:r>
              <a:rPr lang="en-US" dirty="0"/>
              <a:t>Wide-ranging Questions</a:t>
            </a:r>
          </a:p>
        </p:txBody>
      </p:sp>
      <p:sp>
        <p:nvSpPr>
          <p:cNvPr id="5" name="Content Placeholder 4">
            <a:extLst>
              <a:ext uri="{FF2B5EF4-FFF2-40B4-BE49-F238E27FC236}">
                <a16:creationId xmlns:a16="http://schemas.microsoft.com/office/drawing/2014/main" id="{9F2425CE-2E24-8BA8-17A6-B8BB1119BEB3}"/>
              </a:ext>
            </a:extLst>
          </p:cNvPr>
          <p:cNvSpPr>
            <a:spLocks noGrp="1"/>
          </p:cNvSpPr>
          <p:nvPr>
            <p:ph idx="1"/>
          </p:nvPr>
        </p:nvSpPr>
        <p:spPr/>
        <p:txBody>
          <a:bodyPr/>
          <a:lstStyle/>
          <a:p>
            <a:r>
              <a:rPr lang="en-US" dirty="0"/>
              <a:t>Don’t hesitate to say, “I don’t know,” in response to a question. It can be followed with possible sources of information. </a:t>
            </a:r>
          </a:p>
          <a:p>
            <a:r>
              <a:rPr lang="en-US" dirty="0"/>
              <a:t>Refer people to the Heard web site, where they can find links to Curatorial and the Library.</a:t>
            </a:r>
          </a:p>
          <a:p>
            <a:r>
              <a:rPr lang="en-US" dirty="0"/>
              <a:t>Encourage people to visit the web sites of tribal nations and learn about history and visitor attractions.</a:t>
            </a:r>
          </a:p>
          <a:p>
            <a:r>
              <a:rPr lang="en-US" dirty="0"/>
              <a:t>Admissions staff have information about local restaurants. </a:t>
            </a:r>
          </a:p>
          <a:p>
            <a:pPr marL="0" indent="0">
              <a:buNone/>
            </a:pPr>
            <a:endParaRPr lang="en-US" dirty="0"/>
          </a:p>
        </p:txBody>
      </p:sp>
    </p:spTree>
    <p:extLst>
      <p:ext uri="{BB962C8B-B14F-4D97-AF65-F5344CB8AC3E}">
        <p14:creationId xmlns:p14="http://schemas.microsoft.com/office/powerpoint/2010/main" val="3669807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7F07B-84FD-11CE-9951-2E565C4A9113}"/>
              </a:ext>
            </a:extLst>
          </p:cNvPr>
          <p:cNvSpPr>
            <a:spLocks noGrp="1"/>
          </p:cNvSpPr>
          <p:nvPr>
            <p:ph type="title"/>
          </p:nvPr>
        </p:nvSpPr>
        <p:spPr/>
        <p:txBody>
          <a:bodyPr/>
          <a:lstStyle/>
          <a:p>
            <a:r>
              <a:rPr lang="en-US" dirty="0"/>
              <a:t>Myths and Stereotypes</a:t>
            </a:r>
          </a:p>
        </p:txBody>
      </p:sp>
      <p:sp>
        <p:nvSpPr>
          <p:cNvPr id="3" name="Content Placeholder 2">
            <a:extLst>
              <a:ext uri="{FF2B5EF4-FFF2-40B4-BE49-F238E27FC236}">
                <a16:creationId xmlns:a16="http://schemas.microsoft.com/office/drawing/2014/main" id="{A78BA549-E30E-63BE-20B6-4D04CB4E5321}"/>
              </a:ext>
            </a:extLst>
          </p:cNvPr>
          <p:cNvSpPr>
            <a:spLocks noGrp="1"/>
          </p:cNvSpPr>
          <p:nvPr>
            <p:ph idx="1"/>
          </p:nvPr>
        </p:nvSpPr>
        <p:spPr/>
        <p:txBody>
          <a:bodyPr/>
          <a:lstStyle/>
          <a:p>
            <a:r>
              <a:rPr lang="en-US" dirty="0"/>
              <a:t>Stoic, humorless</a:t>
            </a:r>
          </a:p>
          <a:p>
            <a:r>
              <a:rPr lang="en-US" dirty="0"/>
              <a:t>Homogeneous</a:t>
            </a:r>
          </a:p>
          <a:p>
            <a:r>
              <a:rPr lang="en-US" dirty="0"/>
              <a:t>Unchanging</a:t>
            </a:r>
          </a:p>
          <a:p>
            <a:r>
              <a:rPr lang="en-US" dirty="0"/>
              <a:t>Contemporary is not authentic</a:t>
            </a:r>
          </a:p>
          <a:p>
            <a:r>
              <a:rPr lang="en-US" dirty="0"/>
              <a:t>Romanticized past </a:t>
            </a:r>
          </a:p>
          <a:p>
            <a:r>
              <a:rPr lang="en-US" sz="2400" kern="100" dirty="0">
                <a:effectLst/>
                <a:latin typeface="Calibri" panose="020F0502020204030204" pitchFamily="34" charset="0"/>
                <a:ea typeface="Calibri" panose="020F0502020204030204" pitchFamily="34" charset="0"/>
                <a:cs typeface="Times New Roman" panose="02020603050405020304" pitchFamily="18" charset="0"/>
              </a:rPr>
              <a:t>National Museum of the American Indian. </a:t>
            </a:r>
            <a:r>
              <a:rPr lang="en-US" sz="2400" i="1" kern="100" dirty="0">
                <a:effectLst/>
                <a:latin typeface="Calibri" panose="020F0502020204030204" pitchFamily="34" charset="0"/>
                <a:ea typeface="Calibri" panose="020F0502020204030204" pitchFamily="34" charset="0"/>
                <a:cs typeface="Times New Roman" panose="02020603050405020304" pitchFamily="18" charset="0"/>
              </a:rPr>
              <a:t>Do All Indians Live in Tipis</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2</a:t>
            </a:r>
            <a:r>
              <a:rPr lang="en-US" sz="2400" kern="100" baseline="30000" dirty="0">
                <a:effectLst/>
                <a:latin typeface="Calibri" panose="020F0502020204030204" pitchFamily="34" charset="0"/>
                <a:ea typeface="Calibri" panose="020F0502020204030204" pitchFamily="34" charset="0"/>
                <a:cs typeface="Times New Roman" panose="02020603050405020304" pitchFamily="18" charset="0"/>
              </a:rPr>
              <a:t>nd</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edition 2018. 1</a:t>
            </a:r>
            <a:r>
              <a:rPr lang="en-US" sz="2400" kern="1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edition 2007. New York, NY: Harper Collins Publishers. Contributors are Native staff members of NMAI who respond to a wide range of common myths and stereotypes based on recurring questions staff members have dealt with over the years.</a:t>
            </a:r>
          </a:p>
          <a:p>
            <a:endParaRPr lang="en-US" dirty="0"/>
          </a:p>
        </p:txBody>
      </p:sp>
    </p:spTree>
    <p:extLst>
      <p:ext uri="{BB962C8B-B14F-4D97-AF65-F5344CB8AC3E}">
        <p14:creationId xmlns:p14="http://schemas.microsoft.com/office/powerpoint/2010/main" val="2705025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8D2990C-1D0F-F437-FF99-D34C9CF29A52}"/>
              </a:ext>
            </a:extLst>
          </p:cNvPr>
          <p:cNvPicPr>
            <a:picLocks noGrp="1" noChangeAspect="1" noChangeArrowheads="1"/>
          </p:cNvPicPr>
          <p:nvPr>
            <p:ph idx="4294967295"/>
          </p:nvPr>
        </p:nvPicPr>
        <p:blipFill>
          <a:blip r:embed="rId2" cstate="screen">
            <a:extLst>
              <a:ext uri="{28A0092B-C50C-407E-A947-70E740481C1C}">
                <a14:useLocalDpi xmlns:a14="http://schemas.microsoft.com/office/drawing/2010/main"/>
              </a:ext>
            </a:extLst>
          </a:blip>
          <a:srcRect/>
          <a:stretch>
            <a:fillRect/>
          </a:stretch>
        </p:blipFill>
        <p:spPr bwMode="auto">
          <a:xfrm>
            <a:off x="1568996" y="411480"/>
            <a:ext cx="9054007" cy="6035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294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E8E493D7-7615-38A4-5497-8E0D97D656E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28800" y="228600"/>
            <a:ext cx="85344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2468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id="{AC51A240-23C4-F6C6-560C-16D100221EC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5400000">
            <a:off x="2645718" y="-1909613"/>
            <a:ext cx="6900563" cy="10634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392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CF8A37-BE63-5C20-9750-F000933B1287}"/>
              </a:ext>
            </a:extLst>
          </p:cNvPr>
          <p:cNvPicPr>
            <a:picLocks noChangeAspect="1"/>
          </p:cNvPicPr>
          <p:nvPr/>
        </p:nvPicPr>
        <p:blipFill>
          <a:blip r:embed="rId2"/>
          <a:stretch>
            <a:fillRect/>
          </a:stretch>
        </p:blipFill>
        <p:spPr>
          <a:xfrm>
            <a:off x="1480328" y="500863"/>
            <a:ext cx="8258470" cy="5486400"/>
          </a:xfrm>
          <a:prstGeom prst="rect">
            <a:avLst/>
          </a:prstGeom>
        </p:spPr>
      </p:pic>
    </p:spTree>
    <p:extLst>
      <p:ext uri="{BB962C8B-B14F-4D97-AF65-F5344CB8AC3E}">
        <p14:creationId xmlns:p14="http://schemas.microsoft.com/office/powerpoint/2010/main" val="1327754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AF6F30-09A4-74CB-284E-8189E1B45054}"/>
              </a:ext>
            </a:extLst>
          </p:cNvPr>
          <p:cNvSpPr txBox="1"/>
          <p:nvPr/>
        </p:nvSpPr>
        <p:spPr>
          <a:xfrm>
            <a:off x="2600325" y="828288"/>
            <a:ext cx="6991350" cy="5201424"/>
          </a:xfrm>
          <a:prstGeom prst="rect">
            <a:avLst/>
          </a:prstGeom>
          <a:noFill/>
        </p:spPr>
        <p:txBody>
          <a:bodyPr wrap="square">
            <a:spAutoFit/>
          </a:bodyPr>
          <a:lstStyle/>
          <a:p>
            <a:pPr marL="0" marR="0">
              <a:spcBef>
                <a:spcPts val="0"/>
              </a:spcBef>
              <a:spcAft>
                <a:spcPts val="0"/>
              </a:spcAft>
            </a:pPr>
            <a:r>
              <a:rPr lang="en-US" sz="2000" dirty="0">
                <a:effectLst/>
                <a:ea typeface="Times New Roman" panose="02020603050405020304" pitchFamily="18" charset="0"/>
              </a:rPr>
              <a:t>Tony Jojola, (1958</a:t>
            </a:r>
            <a:r>
              <a:rPr lang="en-US" sz="2000" dirty="0">
                <a:ea typeface="Times New Roman" panose="02020603050405020304" pitchFamily="18" charset="0"/>
              </a:rPr>
              <a:t>-2022)</a:t>
            </a:r>
            <a:r>
              <a:rPr lang="en-US" sz="2000" dirty="0">
                <a:effectLst/>
                <a:ea typeface="Times New Roman" panose="02020603050405020304" pitchFamily="18" charset="0"/>
              </a:rPr>
              <a:t>, Isleta, and Rosemary Lonewolf (b. 1953), Santa Clara Tewa. </a:t>
            </a:r>
            <a:r>
              <a:rPr lang="en-US" sz="2000" i="1" dirty="0">
                <a:effectLst/>
                <a:ea typeface="Times New Roman" panose="02020603050405020304" pitchFamily="18" charset="0"/>
              </a:rPr>
              <a:t>Indigenous Evolution,</a:t>
            </a:r>
            <a:r>
              <a:rPr lang="en-US" sz="2000" dirty="0">
                <a:effectLst/>
                <a:ea typeface="Times New Roman" panose="02020603050405020304" pitchFamily="18" charset="0"/>
              </a:rPr>
              <a:t> 2005, This art fence references the land of the Southwes</a:t>
            </a:r>
            <a:r>
              <a:rPr lang="en-US" sz="2000" dirty="0">
                <a:ea typeface="Times New Roman" panose="02020603050405020304" pitchFamily="18" charset="0"/>
              </a:rPr>
              <a:t>t, and </a:t>
            </a:r>
            <a:r>
              <a:rPr lang="en-US" sz="2000" dirty="0">
                <a:effectLst/>
                <a:ea typeface="Times New Roman" panose="02020603050405020304" pitchFamily="18" charset="0"/>
              </a:rPr>
              <a:t>the organic fences built by Native people from materials such as adobe and ocotillo or saguaro cactus. The fence begins with darker colors, and then continues with brighter colors representing land and sky. </a:t>
            </a:r>
          </a:p>
          <a:p>
            <a:pPr marL="0" marR="0">
              <a:spcBef>
                <a:spcPts val="0"/>
              </a:spcBef>
              <a:spcAft>
                <a:spcPts val="0"/>
              </a:spcAft>
            </a:pPr>
            <a:endParaRPr lang="en-US" sz="2000" dirty="0">
              <a:ea typeface="Times New Roman" panose="02020603050405020304" pitchFamily="18" charset="0"/>
            </a:endParaRPr>
          </a:p>
          <a:p>
            <a:pPr marL="0" marR="0">
              <a:spcBef>
                <a:spcPts val="0"/>
              </a:spcBef>
              <a:spcAft>
                <a:spcPts val="0"/>
              </a:spcAft>
            </a:pPr>
            <a:r>
              <a:rPr lang="en-US" sz="2000" dirty="0">
                <a:ea typeface="Times New Roman" panose="02020603050405020304" pitchFamily="18" charset="0"/>
              </a:rPr>
              <a:t>“This fence speaks to the endurance of our culture. It’s about going through boundaries; it symbolizes our persistent existence.” Tony Jojola</a:t>
            </a:r>
          </a:p>
          <a:p>
            <a:pPr marL="0" marR="0">
              <a:spcBef>
                <a:spcPts val="0"/>
              </a:spcBef>
              <a:spcAft>
                <a:spcPts val="0"/>
              </a:spcAft>
            </a:pPr>
            <a:endParaRPr lang="en-US" sz="2000" dirty="0">
              <a:ea typeface="Times New Roman" panose="02020603050405020304" pitchFamily="18" charset="0"/>
            </a:endParaRPr>
          </a:p>
          <a:p>
            <a:pPr marL="0" marR="0">
              <a:spcBef>
                <a:spcPts val="0"/>
              </a:spcBef>
              <a:spcAft>
                <a:spcPts val="0"/>
              </a:spcAft>
            </a:pPr>
            <a:r>
              <a:rPr lang="en-US" sz="2000" dirty="0">
                <a:effectLst/>
                <a:ea typeface="Times New Roman" panose="02020603050405020304" pitchFamily="18" charset="0"/>
              </a:rPr>
              <a:t>“This linear installation reminds visitors to leave stereotyped preconceptions behind and enter a world where indigenous people blend the past with the present and firmly establish a limitless future.” Rosemary Lonewolf</a:t>
            </a: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286731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EC4F2D5-29F6-8A89-4EA6-E09A88E3E19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151773" y="992261"/>
            <a:ext cx="3888453" cy="5184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a:extLst>
              <a:ext uri="{FF2B5EF4-FFF2-40B4-BE49-F238E27FC236}">
                <a16:creationId xmlns:a16="http://schemas.microsoft.com/office/drawing/2014/main" id="{F86DDCCC-51CD-4050-8CBF-D3ABEFE0EA3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992261"/>
            <a:ext cx="3888453" cy="5184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a16="http://schemas.microsoft.com/office/drawing/2014/main" id="{BD6E822F-8327-821D-BECD-7BBF81A4D82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303546" y="992261"/>
            <a:ext cx="3888453" cy="5184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0203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6E77D1-D740-5E44-3FC1-83F53F5667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71927" y="0"/>
            <a:ext cx="4448146" cy="6858000"/>
          </a:xfrm>
          <a:prstGeom prst="rect">
            <a:avLst/>
          </a:prstGeom>
        </p:spPr>
      </p:pic>
    </p:spTree>
    <p:extLst>
      <p:ext uri="{BB962C8B-B14F-4D97-AF65-F5344CB8AC3E}">
        <p14:creationId xmlns:p14="http://schemas.microsoft.com/office/powerpoint/2010/main" val="26815060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D6D761CF3CEDD438D10904F1F452301" ma:contentTypeVersion="14" ma:contentTypeDescription="Create a new document." ma:contentTypeScope="" ma:versionID="2cd50473065a3de80dd49c0a49c0d255">
  <xsd:schema xmlns:xsd="http://www.w3.org/2001/XMLSchema" xmlns:xs="http://www.w3.org/2001/XMLSchema" xmlns:p="http://schemas.microsoft.com/office/2006/metadata/properties" xmlns:ns3="ba1065d3-f16a-4958-842c-3fdd8294c140" xmlns:ns4="466cad8a-7cfb-4b6b-ad2a-634a2ca83135" targetNamespace="http://schemas.microsoft.com/office/2006/metadata/properties" ma:root="true" ma:fieldsID="741e2bafb9f1b9eb03ec62bcbda49086" ns3:_="" ns4:_="">
    <xsd:import namespace="ba1065d3-f16a-4958-842c-3fdd8294c140"/>
    <xsd:import namespace="466cad8a-7cfb-4b6b-ad2a-634a2ca8313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MediaServiceOCR"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1065d3-f16a-4958-842c-3fdd8294c1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6cad8a-7cfb-4b6b-ad2a-634a2ca8313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ba1065d3-f16a-4958-842c-3fdd8294c140" xsi:nil="true"/>
  </documentManagement>
</p:properties>
</file>

<file path=customXml/itemProps1.xml><?xml version="1.0" encoding="utf-8"?>
<ds:datastoreItem xmlns:ds="http://schemas.openxmlformats.org/officeDocument/2006/customXml" ds:itemID="{442F5A5B-EF6B-40DA-B479-1BF9B509FD9C}">
  <ds:schemaRefs>
    <ds:schemaRef ds:uri="http://schemas.microsoft.com/sharepoint/v3/contenttype/forms"/>
  </ds:schemaRefs>
</ds:datastoreItem>
</file>

<file path=customXml/itemProps2.xml><?xml version="1.0" encoding="utf-8"?>
<ds:datastoreItem xmlns:ds="http://schemas.openxmlformats.org/officeDocument/2006/customXml" ds:itemID="{429FED5C-47FE-442C-BBA4-E3FD6615B6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1065d3-f16a-4958-842c-3fdd8294c140"/>
    <ds:schemaRef ds:uri="466cad8a-7cfb-4b6b-ad2a-634a2ca831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D8064C0-7DEB-4999-B7F8-C6CEC230EA69}">
  <ds:schemaRefs>
    <ds:schemaRef ds:uri="http://schemas.microsoft.com/office/infopath/2007/PartnerControls"/>
    <ds:schemaRef ds:uri="http://schemas.microsoft.com/office/2006/documentManagement/types"/>
    <ds:schemaRef ds:uri="http://purl.org/dc/dcmitype/"/>
    <ds:schemaRef ds:uri="http://purl.org/dc/elements/1.1/"/>
    <ds:schemaRef ds:uri="http://schemas.openxmlformats.org/package/2006/metadata/core-properties"/>
    <ds:schemaRef ds:uri="http://schemas.microsoft.com/office/2006/metadata/properties"/>
    <ds:schemaRef ds:uri="http://purl.org/dc/terms/"/>
    <ds:schemaRef ds:uri="http://www.w3.org/XML/1998/namespace"/>
    <ds:schemaRef ds:uri="466cad8a-7cfb-4b6b-ad2a-634a2ca83135"/>
    <ds:schemaRef ds:uri="ba1065d3-f16a-4958-842c-3fdd8294c140"/>
  </ds:schemaRefs>
</ds:datastoreItem>
</file>

<file path=docProps/app.xml><?xml version="1.0" encoding="utf-8"?>
<Properties xmlns="http://schemas.openxmlformats.org/officeDocument/2006/extended-properties" xmlns:vt="http://schemas.openxmlformats.org/officeDocument/2006/docPropsVTypes">
  <TotalTime>906</TotalTime>
  <Words>1511</Words>
  <Application>Microsoft Office PowerPoint</Application>
  <PresentationFormat>Widescreen</PresentationFormat>
  <Paragraphs>83</Paragraphs>
  <Slides>22</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Arial</vt:lpstr>
      <vt:lpstr>Calibri</vt:lpstr>
      <vt:lpstr>Calibri Light</vt:lpstr>
      <vt:lpstr>Times New Roman</vt:lpstr>
      <vt:lpstr>Office Theme</vt:lpstr>
      <vt:lpstr>1_Office Theme</vt:lpstr>
      <vt:lpstr>PowerPoint Presentation</vt:lpstr>
      <vt:lpstr>Making HOME: Consultations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Points to offer visitors</vt:lpstr>
      <vt:lpstr>PowerPoint Presentation</vt:lpstr>
      <vt:lpstr>PowerPoint Presentation</vt:lpstr>
      <vt:lpstr>Dr. Ofelia Zepeda, Tohono O’odham</vt:lpstr>
      <vt:lpstr>PowerPoint Presentation</vt:lpstr>
      <vt:lpstr>Tse-ping by Roxanne Swentzell, Santa Clara</vt:lpstr>
      <vt:lpstr>Points you can mention</vt:lpstr>
      <vt:lpstr>    Home Main Label</vt:lpstr>
      <vt:lpstr>PowerPoint Presentation</vt:lpstr>
      <vt:lpstr>PowerPoint Presentation</vt:lpstr>
      <vt:lpstr>Basic Points </vt:lpstr>
      <vt:lpstr>Wide-ranging Questions</vt:lpstr>
      <vt:lpstr>Myths and Stereotypes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Marshal</dc:creator>
  <cp:lastModifiedBy>Barry Katzen</cp:lastModifiedBy>
  <cp:revision>7</cp:revision>
  <dcterms:created xsi:type="dcterms:W3CDTF">2023-09-18T23:09:12Z</dcterms:created>
  <dcterms:modified xsi:type="dcterms:W3CDTF">2023-11-10T04:51:30Z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0x0101005D6D761CF3CEDD438D10904F1F452301</vt:lpwstr>
  </property>
</Properties>
</file>