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13" r:id="rId6"/>
    <p:sldId id="278" r:id="rId7"/>
    <p:sldId id="272" r:id="rId8"/>
    <p:sldId id="305" r:id="rId9"/>
    <p:sldId id="274" r:id="rId10"/>
    <p:sldId id="303" r:id="rId11"/>
    <p:sldId id="304" r:id="rId12"/>
    <p:sldId id="292" r:id="rId13"/>
    <p:sldId id="277" r:id="rId14"/>
    <p:sldId id="301" r:id="rId15"/>
    <p:sldId id="306" r:id="rId16"/>
    <p:sldId id="291" r:id="rId17"/>
    <p:sldId id="302" r:id="rId18"/>
    <p:sldId id="307" r:id="rId19"/>
    <p:sldId id="268" r:id="rId20"/>
    <p:sldId id="308" r:id="rId21"/>
    <p:sldId id="309" r:id="rId22"/>
    <p:sldId id="314" r:id="rId23"/>
    <p:sldId id="316" r:id="rId24"/>
    <p:sldId id="276" r:id="rId25"/>
    <p:sldId id="317" r:id="rId26"/>
    <p:sldId id="333" r:id="rId27"/>
    <p:sldId id="332" r:id="rId28"/>
    <p:sldId id="318" r:id="rId29"/>
    <p:sldId id="320" r:id="rId30"/>
    <p:sldId id="321" r:id="rId31"/>
    <p:sldId id="322" r:id="rId32"/>
    <p:sldId id="323" r:id="rId33"/>
    <p:sldId id="319" r:id="rId34"/>
    <p:sldId id="324" r:id="rId35"/>
    <p:sldId id="311" r:id="rId36"/>
    <p:sldId id="258" r:id="rId37"/>
    <p:sldId id="310" r:id="rId38"/>
    <p:sldId id="273" r:id="rId39"/>
    <p:sldId id="312" r:id="rId40"/>
    <p:sldId id="266" r:id="rId41"/>
    <p:sldId id="282" r:id="rId42"/>
    <p:sldId id="325" r:id="rId43"/>
    <p:sldId id="326" r:id="rId44"/>
    <p:sldId id="328" r:id="rId45"/>
    <p:sldId id="327" r:id="rId46"/>
    <p:sldId id="329" r:id="rId47"/>
    <p:sldId id="334" r:id="rId48"/>
    <p:sldId id="331" r:id="rId49"/>
    <p:sldId id="335" r:id="rId50"/>
    <p:sldId id="336"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65553-8E01-4163-8EC3-890A30B34979}" v="4911" dt="2023-10-18T23:28:02.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6247" autoAdjust="0"/>
  </p:normalViewPr>
  <p:slideViewPr>
    <p:cSldViewPr snapToGrid="0">
      <p:cViewPr varScale="1">
        <p:scale>
          <a:sx n="78" d="100"/>
          <a:sy n="78" d="100"/>
        </p:scale>
        <p:origin x="87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E16C-BDF2-4E22-A76F-6798940690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27367-1593-42BF-86C7-5FF682819E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E8A386-C31E-8285-36B5-A0FF059C5F85}"/>
              </a:ext>
            </a:extLst>
          </p:cNvPr>
          <p:cNvSpPr>
            <a:spLocks noGrp="1"/>
          </p:cNvSpPr>
          <p:nvPr>
            <p:ph type="dt" sz="half" idx="10"/>
          </p:nvPr>
        </p:nvSpPr>
        <p:spPr/>
        <p:txBody>
          <a:bodyPr/>
          <a:lstStyle/>
          <a:p>
            <a:fld id="{6AC1B161-182F-4BCD-9E25-6EDF06021A26}" type="datetimeFigureOut">
              <a:rPr lang="en-US" smtClean="0"/>
              <a:t>11/9/2023</a:t>
            </a:fld>
            <a:endParaRPr lang="en-US"/>
          </a:p>
        </p:txBody>
      </p:sp>
      <p:sp>
        <p:nvSpPr>
          <p:cNvPr id="5" name="Footer Placeholder 4">
            <a:extLst>
              <a:ext uri="{FF2B5EF4-FFF2-40B4-BE49-F238E27FC236}">
                <a16:creationId xmlns:a16="http://schemas.microsoft.com/office/drawing/2014/main" id="{BBAB8333-0F27-6324-CF0E-B08C18523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66D81-B187-2B0C-EDDB-E53C829926C8}"/>
              </a:ext>
            </a:extLst>
          </p:cNvPr>
          <p:cNvSpPr>
            <a:spLocks noGrp="1"/>
          </p:cNvSpPr>
          <p:nvPr>
            <p:ph type="sldNum" sz="quarter" idx="12"/>
          </p:nvPr>
        </p:nvSpPr>
        <p:spPr/>
        <p:txBody>
          <a:bodyPr/>
          <a:lstStyle/>
          <a:p>
            <a:fld id="{0D77187F-B0D8-4D0B-BF70-E4148779C254}" type="slidenum">
              <a:rPr lang="en-US" smtClean="0"/>
              <a:t>‹#›</a:t>
            </a:fld>
            <a:endParaRPr lang="en-US"/>
          </a:p>
        </p:txBody>
      </p:sp>
    </p:spTree>
    <p:extLst>
      <p:ext uri="{BB962C8B-B14F-4D97-AF65-F5344CB8AC3E}">
        <p14:creationId xmlns:p14="http://schemas.microsoft.com/office/powerpoint/2010/main" val="23120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ABDE-C12A-51CA-38D1-0441DB4E1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47E6F9-D366-7195-A8CC-4501390020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5F9B2-5665-FCAE-D5A7-6D23CBD99328}"/>
              </a:ext>
            </a:extLst>
          </p:cNvPr>
          <p:cNvSpPr>
            <a:spLocks noGrp="1"/>
          </p:cNvSpPr>
          <p:nvPr>
            <p:ph type="dt" sz="half" idx="10"/>
          </p:nvPr>
        </p:nvSpPr>
        <p:spPr/>
        <p:txBody>
          <a:bodyPr/>
          <a:lstStyle/>
          <a:p>
            <a:fld id="{6AC1B161-182F-4BCD-9E25-6EDF06021A26}" type="datetimeFigureOut">
              <a:rPr lang="en-US" smtClean="0"/>
              <a:t>11/9/2023</a:t>
            </a:fld>
            <a:endParaRPr lang="en-US"/>
          </a:p>
        </p:txBody>
      </p:sp>
      <p:sp>
        <p:nvSpPr>
          <p:cNvPr id="5" name="Footer Placeholder 4">
            <a:extLst>
              <a:ext uri="{FF2B5EF4-FFF2-40B4-BE49-F238E27FC236}">
                <a16:creationId xmlns:a16="http://schemas.microsoft.com/office/drawing/2014/main" id="{A9B0EB62-43D6-6260-2468-371C59483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4BBEA-CE6A-FA1C-F384-255659DCCA9A}"/>
              </a:ext>
            </a:extLst>
          </p:cNvPr>
          <p:cNvSpPr>
            <a:spLocks noGrp="1"/>
          </p:cNvSpPr>
          <p:nvPr>
            <p:ph type="sldNum" sz="quarter" idx="12"/>
          </p:nvPr>
        </p:nvSpPr>
        <p:spPr/>
        <p:txBody>
          <a:bodyPr/>
          <a:lstStyle/>
          <a:p>
            <a:fld id="{0D77187F-B0D8-4D0B-BF70-E4148779C254}" type="slidenum">
              <a:rPr lang="en-US" smtClean="0"/>
              <a:t>‹#›</a:t>
            </a:fld>
            <a:endParaRPr lang="en-US"/>
          </a:p>
        </p:txBody>
      </p:sp>
    </p:spTree>
    <p:extLst>
      <p:ext uri="{BB962C8B-B14F-4D97-AF65-F5344CB8AC3E}">
        <p14:creationId xmlns:p14="http://schemas.microsoft.com/office/powerpoint/2010/main" val="2265519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605F5A-FE53-6C0F-C963-34EED6134E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3F184F-54D4-01D9-4E79-1909BF05C0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A1FC0-E01E-988C-4FB7-E7F1E40F9675}"/>
              </a:ext>
            </a:extLst>
          </p:cNvPr>
          <p:cNvSpPr>
            <a:spLocks noGrp="1"/>
          </p:cNvSpPr>
          <p:nvPr>
            <p:ph type="dt" sz="half" idx="10"/>
          </p:nvPr>
        </p:nvSpPr>
        <p:spPr/>
        <p:txBody>
          <a:bodyPr/>
          <a:lstStyle/>
          <a:p>
            <a:fld id="{6AC1B161-182F-4BCD-9E25-6EDF06021A26}" type="datetimeFigureOut">
              <a:rPr lang="en-US" smtClean="0"/>
              <a:t>11/9/2023</a:t>
            </a:fld>
            <a:endParaRPr lang="en-US"/>
          </a:p>
        </p:txBody>
      </p:sp>
      <p:sp>
        <p:nvSpPr>
          <p:cNvPr id="5" name="Footer Placeholder 4">
            <a:extLst>
              <a:ext uri="{FF2B5EF4-FFF2-40B4-BE49-F238E27FC236}">
                <a16:creationId xmlns:a16="http://schemas.microsoft.com/office/drawing/2014/main" id="{46500ACE-6213-3FA5-0682-4A413DC8B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F26E4-3715-B4CE-15E9-8F4A27BE9ACA}"/>
              </a:ext>
            </a:extLst>
          </p:cNvPr>
          <p:cNvSpPr>
            <a:spLocks noGrp="1"/>
          </p:cNvSpPr>
          <p:nvPr>
            <p:ph type="sldNum" sz="quarter" idx="12"/>
          </p:nvPr>
        </p:nvSpPr>
        <p:spPr/>
        <p:txBody>
          <a:bodyPr/>
          <a:lstStyle/>
          <a:p>
            <a:fld id="{0D77187F-B0D8-4D0B-BF70-E4148779C254}" type="slidenum">
              <a:rPr lang="en-US" smtClean="0"/>
              <a:t>‹#›</a:t>
            </a:fld>
            <a:endParaRPr lang="en-US"/>
          </a:p>
        </p:txBody>
      </p:sp>
    </p:spTree>
    <p:extLst>
      <p:ext uri="{BB962C8B-B14F-4D97-AF65-F5344CB8AC3E}">
        <p14:creationId xmlns:p14="http://schemas.microsoft.com/office/powerpoint/2010/main" val="3337364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0FAE-A52B-8786-0DFD-BECEE3CF25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AEE5-DA40-1285-7874-DA9EF5787F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420B2-1CE7-3BE4-3B9F-7B812ED44ECA}"/>
              </a:ext>
            </a:extLst>
          </p:cNvPr>
          <p:cNvSpPr>
            <a:spLocks noGrp="1"/>
          </p:cNvSpPr>
          <p:nvPr>
            <p:ph type="dt" sz="half" idx="10"/>
          </p:nvPr>
        </p:nvSpPr>
        <p:spPr/>
        <p:txBody>
          <a:bodyPr/>
          <a:lstStyle/>
          <a:p>
            <a:fld id="{6AC1B161-182F-4BCD-9E25-6EDF06021A26}" type="datetimeFigureOut">
              <a:rPr lang="en-US" smtClean="0"/>
              <a:t>11/9/2023</a:t>
            </a:fld>
            <a:endParaRPr lang="en-US"/>
          </a:p>
        </p:txBody>
      </p:sp>
      <p:sp>
        <p:nvSpPr>
          <p:cNvPr id="5" name="Footer Placeholder 4">
            <a:extLst>
              <a:ext uri="{FF2B5EF4-FFF2-40B4-BE49-F238E27FC236}">
                <a16:creationId xmlns:a16="http://schemas.microsoft.com/office/drawing/2014/main" id="{3768635C-0373-4D02-462F-E0301DA03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8CEB0-420A-CA35-1FFD-8E82F1B48FAD}"/>
              </a:ext>
            </a:extLst>
          </p:cNvPr>
          <p:cNvSpPr>
            <a:spLocks noGrp="1"/>
          </p:cNvSpPr>
          <p:nvPr>
            <p:ph type="sldNum" sz="quarter" idx="12"/>
          </p:nvPr>
        </p:nvSpPr>
        <p:spPr/>
        <p:txBody>
          <a:bodyPr/>
          <a:lstStyle/>
          <a:p>
            <a:fld id="{0D77187F-B0D8-4D0B-BF70-E4148779C254}" type="slidenum">
              <a:rPr lang="en-US" smtClean="0"/>
              <a:t>‹#›</a:t>
            </a:fld>
            <a:endParaRPr lang="en-US"/>
          </a:p>
        </p:txBody>
      </p:sp>
    </p:spTree>
    <p:extLst>
      <p:ext uri="{BB962C8B-B14F-4D97-AF65-F5344CB8AC3E}">
        <p14:creationId xmlns:p14="http://schemas.microsoft.com/office/powerpoint/2010/main" val="1191011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33FA8-FE45-C00D-EBCB-C5AEE96BBF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3A651E-7318-15B9-F540-CC7DEA21F2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B0F537-4088-E8D6-2D40-0A8746EB8067}"/>
              </a:ext>
            </a:extLst>
          </p:cNvPr>
          <p:cNvSpPr>
            <a:spLocks noGrp="1"/>
          </p:cNvSpPr>
          <p:nvPr>
            <p:ph type="dt" sz="half" idx="10"/>
          </p:nvPr>
        </p:nvSpPr>
        <p:spPr/>
        <p:txBody>
          <a:bodyPr/>
          <a:lstStyle/>
          <a:p>
            <a:fld id="{6AC1B161-182F-4BCD-9E25-6EDF06021A26}" type="datetimeFigureOut">
              <a:rPr lang="en-US" smtClean="0"/>
              <a:t>11/9/2023</a:t>
            </a:fld>
            <a:endParaRPr lang="en-US"/>
          </a:p>
        </p:txBody>
      </p:sp>
      <p:sp>
        <p:nvSpPr>
          <p:cNvPr id="5" name="Footer Placeholder 4">
            <a:extLst>
              <a:ext uri="{FF2B5EF4-FFF2-40B4-BE49-F238E27FC236}">
                <a16:creationId xmlns:a16="http://schemas.microsoft.com/office/drawing/2014/main" id="{D32C9CF0-92E9-76E7-8607-50F982533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35EC6-598F-889D-B118-C196834A28AC}"/>
              </a:ext>
            </a:extLst>
          </p:cNvPr>
          <p:cNvSpPr>
            <a:spLocks noGrp="1"/>
          </p:cNvSpPr>
          <p:nvPr>
            <p:ph type="sldNum" sz="quarter" idx="12"/>
          </p:nvPr>
        </p:nvSpPr>
        <p:spPr/>
        <p:txBody>
          <a:bodyPr/>
          <a:lstStyle/>
          <a:p>
            <a:fld id="{0D77187F-B0D8-4D0B-BF70-E4148779C254}" type="slidenum">
              <a:rPr lang="en-US" smtClean="0"/>
              <a:t>‹#›</a:t>
            </a:fld>
            <a:endParaRPr lang="en-US"/>
          </a:p>
        </p:txBody>
      </p:sp>
    </p:spTree>
    <p:extLst>
      <p:ext uri="{BB962C8B-B14F-4D97-AF65-F5344CB8AC3E}">
        <p14:creationId xmlns:p14="http://schemas.microsoft.com/office/powerpoint/2010/main" val="420600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06A1-FF6F-FC5E-11B9-D6D051C951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FB25BF-2D29-F9E9-D0B0-B676CEAF3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AEEA16-EC2B-4FE8-75E0-621A4EFF8E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6A639F-EF2B-CEAF-BBBA-2EEAE36CE06F}"/>
              </a:ext>
            </a:extLst>
          </p:cNvPr>
          <p:cNvSpPr>
            <a:spLocks noGrp="1"/>
          </p:cNvSpPr>
          <p:nvPr>
            <p:ph type="dt" sz="half" idx="10"/>
          </p:nvPr>
        </p:nvSpPr>
        <p:spPr/>
        <p:txBody>
          <a:bodyPr/>
          <a:lstStyle/>
          <a:p>
            <a:fld id="{6AC1B161-182F-4BCD-9E25-6EDF06021A26}" type="datetimeFigureOut">
              <a:rPr lang="en-US" smtClean="0"/>
              <a:t>11/9/2023</a:t>
            </a:fld>
            <a:endParaRPr lang="en-US"/>
          </a:p>
        </p:txBody>
      </p:sp>
      <p:sp>
        <p:nvSpPr>
          <p:cNvPr id="6" name="Footer Placeholder 5">
            <a:extLst>
              <a:ext uri="{FF2B5EF4-FFF2-40B4-BE49-F238E27FC236}">
                <a16:creationId xmlns:a16="http://schemas.microsoft.com/office/drawing/2014/main" id="{86B4B292-DD77-B9F1-43B1-572BBA9C5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B29C7-BA87-277B-B054-DB02B0518F55}"/>
              </a:ext>
            </a:extLst>
          </p:cNvPr>
          <p:cNvSpPr>
            <a:spLocks noGrp="1"/>
          </p:cNvSpPr>
          <p:nvPr>
            <p:ph type="sldNum" sz="quarter" idx="12"/>
          </p:nvPr>
        </p:nvSpPr>
        <p:spPr/>
        <p:txBody>
          <a:bodyPr/>
          <a:lstStyle/>
          <a:p>
            <a:fld id="{0D77187F-B0D8-4D0B-BF70-E4148779C254}" type="slidenum">
              <a:rPr lang="en-US" smtClean="0"/>
              <a:t>‹#›</a:t>
            </a:fld>
            <a:endParaRPr lang="en-US"/>
          </a:p>
        </p:txBody>
      </p:sp>
    </p:spTree>
    <p:extLst>
      <p:ext uri="{BB962C8B-B14F-4D97-AF65-F5344CB8AC3E}">
        <p14:creationId xmlns:p14="http://schemas.microsoft.com/office/powerpoint/2010/main" val="255138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118E5-23D9-5106-E69E-1C564DC47A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2755FE-F4AA-C18B-4CE3-5A9DBC4157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704E40-51FD-8739-BDDD-70D2A78F58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D681D8-7ABA-D886-8594-6774008991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323D6-1CF6-6EBD-64BC-0237D22AAF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EB4A5A-D9CE-91E4-5FBC-357BE9AD37C4}"/>
              </a:ext>
            </a:extLst>
          </p:cNvPr>
          <p:cNvSpPr>
            <a:spLocks noGrp="1"/>
          </p:cNvSpPr>
          <p:nvPr>
            <p:ph type="dt" sz="half" idx="10"/>
          </p:nvPr>
        </p:nvSpPr>
        <p:spPr/>
        <p:txBody>
          <a:bodyPr/>
          <a:lstStyle/>
          <a:p>
            <a:fld id="{6AC1B161-182F-4BCD-9E25-6EDF06021A26}" type="datetimeFigureOut">
              <a:rPr lang="en-US" smtClean="0"/>
              <a:t>11/9/2023</a:t>
            </a:fld>
            <a:endParaRPr lang="en-US"/>
          </a:p>
        </p:txBody>
      </p:sp>
      <p:sp>
        <p:nvSpPr>
          <p:cNvPr id="8" name="Footer Placeholder 7">
            <a:extLst>
              <a:ext uri="{FF2B5EF4-FFF2-40B4-BE49-F238E27FC236}">
                <a16:creationId xmlns:a16="http://schemas.microsoft.com/office/drawing/2014/main" id="{8DB8D2FA-31F7-C174-1C3F-774BC87A17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53F8DE-C82D-DEB0-7EA8-5DFCFE153840}"/>
              </a:ext>
            </a:extLst>
          </p:cNvPr>
          <p:cNvSpPr>
            <a:spLocks noGrp="1"/>
          </p:cNvSpPr>
          <p:nvPr>
            <p:ph type="sldNum" sz="quarter" idx="12"/>
          </p:nvPr>
        </p:nvSpPr>
        <p:spPr/>
        <p:txBody>
          <a:bodyPr/>
          <a:lstStyle/>
          <a:p>
            <a:fld id="{0D77187F-B0D8-4D0B-BF70-E4148779C254}" type="slidenum">
              <a:rPr lang="en-US" smtClean="0"/>
              <a:t>‹#›</a:t>
            </a:fld>
            <a:endParaRPr lang="en-US"/>
          </a:p>
        </p:txBody>
      </p:sp>
    </p:spTree>
    <p:extLst>
      <p:ext uri="{BB962C8B-B14F-4D97-AF65-F5344CB8AC3E}">
        <p14:creationId xmlns:p14="http://schemas.microsoft.com/office/powerpoint/2010/main" val="3404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C3F1-F407-E45F-91F7-5857393EC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47BEC3-14A2-026F-E2C1-18BB92A35705}"/>
              </a:ext>
            </a:extLst>
          </p:cNvPr>
          <p:cNvSpPr>
            <a:spLocks noGrp="1"/>
          </p:cNvSpPr>
          <p:nvPr>
            <p:ph type="dt" sz="half" idx="10"/>
          </p:nvPr>
        </p:nvSpPr>
        <p:spPr/>
        <p:txBody>
          <a:bodyPr/>
          <a:lstStyle/>
          <a:p>
            <a:fld id="{6AC1B161-182F-4BCD-9E25-6EDF06021A26}" type="datetimeFigureOut">
              <a:rPr lang="en-US" smtClean="0"/>
              <a:t>11/9/2023</a:t>
            </a:fld>
            <a:endParaRPr lang="en-US"/>
          </a:p>
        </p:txBody>
      </p:sp>
      <p:sp>
        <p:nvSpPr>
          <p:cNvPr id="4" name="Footer Placeholder 3">
            <a:extLst>
              <a:ext uri="{FF2B5EF4-FFF2-40B4-BE49-F238E27FC236}">
                <a16:creationId xmlns:a16="http://schemas.microsoft.com/office/drawing/2014/main" id="{3088F333-1EFE-AC96-1461-84DCCF8D8E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F5EDC8-54CA-6B3C-5F41-AD8B9DBF7A8F}"/>
              </a:ext>
            </a:extLst>
          </p:cNvPr>
          <p:cNvSpPr>
            <a:spLocks noGrp="1"/>
          </p:cNvSpPr>
          <p:nvPr>
            <p:ph type="sldNum" sz="quarter" idx="12"/>
          </p:nvPr>
        </p:nvSpPr>
        <p:spPr/>
        <p:txBody>
          <a:bodyPr/>
          <a:lstStyle/>
          <a:p>
            <a:fld id="{0D77187F-B0D8-4D0B-BF70-E4148779C254}" type="slidenum">
              <a:rPr lang="en-US" smtClean="0"/>
              <a:t>‹#›</a:t>
            </a:fld>
            <a:endParaRPr lang="en-US"/>
          </a:p>
        </p:txBody>
      </p:sp>
    </p:spTree>
    <p:extLst>
      <p:ext uri="{BB962C8B-B14F-4D97-AF65-F5344CB8AC3E}">
        <p14:creationId xmlns:p14="http://schemas.microsoft.com/office/powerpoint/2010/main" val="849727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B2E891-30E5-F75A-EE06-D6E808C01EAC}"/>
              </a:ext>
            </a:extLst>
          </p:cNvPr>
          <p:cNvSpPr>
            <a:spLocks noGrp="1"/>
          </p:cNvSpPr>
          <p:nvPr>
            <p:ph type="dt" sz="half" idx="10"/>
          </p:nvPr>
        </p:nvSpPr>
        <p:spPr/>
        <p:txBody>
          <a:bodyPr/>
          <a:lstStyle/>
          <a:p>
            <a:fld id="{6AC1B161-182F-4BCD-9E25-6EDF06021A26}" type="datetimeFigureOut">
              <a:rPr lang="en-US" smtClean="0"/>
              <a:t>11/9/2023</a:t>
            </a:fld>
            <a:endParaRPr lang="en-US"/>
          </a:p>
        </p:txBody>
      </p:sp>
      <p:sp>
        <p:nvSpPr>
          <p:cNvPr id="3" name="Footer Placeholder 2">
            <a:extLst>
              <a:ext uri="{FF2B5EF4-FFF2-40B4-BE49-F238E27FC236}">
                <a16:creationId xmlns:a16="http://schemas.microsoft.com/office/drawing/2014/main" id="{996EB3B3-0580-B47A-00EE-C40E769BD9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D5C208-0AFA-B3FE-4B73-9E00660184BF}"/>
              </a:ext>
            </a:extLst>
          </p:cNvPr>
          <p:cNvSpPr>
            <a:spLocks noGrp="1"/>
          </p:cNvSpPr>
          <p:nvPr>
            <p:ph type="sldNum" sz="quarter" idx="12"/>
          </p:nvPr>
        </p:nvSpPr>
        <p:spPr/>
        <p:txBody>
          <a:bodyPr/>
          <a:lstStyle/>
          <a:p>
            <a:fld id="{0D77187F-B0D8-4D0B-BF70-E4148779C254}" type="slidenum">
              <a:rPr lang="en-US" smtClean="0"/>
              <a:t>‹#›</a:t>
            </a:fld>
            <a:endParaRPr lang="en-US"/>
          </a:p>
        </p:txBody>
      </p:sp>
    </p:spTree>
    <p:extLst>
      <p:ext uri="{BB962C8B-B14F-4D97-AF65-F5344CB8AC3E}">
        <p14:creationId xmlns:p14="http://schemas.microsoft.com/office/powerpoint/2010/main" val="301523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89646-E873-770B-70B9-61C6008EB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C7BB26-E1F3-D0E8-6B2C-C55A8FDE82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3C0771-78AE-CB03-6643-9D603670B1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E89870-851D-40A0-0304-D0B89B1C1531}"/>
              </a:ext>
            </a:extLst>
          </p:cNvPr>
          <p:cNvSpPr>
            <a:spLocks noGrp="1"/>
          </p:cNvSpPr>
          <p:nvPr>
            <p:ph type="dt" sz="half" idx="10"/>
          </p:nvPr>
        </p:nvSpPr>
        <p:spPr/>
        <p:txBody>
          <a:bodyPr/>
          <a:lstStyle/>
          <a:p>
            <a:fld id="{6AC1B161-182F-4BCD-9E25-6EDF06021A26}" type="datetimeFigureOut">
              <a:rPr lang="en-US" smtClean="0"/>
              <a:t>11/9/2023</a:t>
            </a:fld>
            <a:endParaRPr lang="en-US"/>
          </a:p>
        </p:txBody>
      </p:sp>
      <p:sp>
        <p:nvSpPr>
          <p:cNvPr id="6" name="Footer Placeholder 5">
            <a:extLst>
              <a:ext uri="{FF2B5EF4-FFF2-40B4-BE49-F238E27FC236}">
                <a16:creationId xmlns:a16="http://schemas.microsoft.com/office/drawing/2014/main" id="{A435339B-1E15-8418-DEF9-E5A9B4E088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59AD6-1F75-BCFD-CFDA-BC41A3C110AF}"/>
              </a:ext>
            </a:extLst>
          </p:cNvPr>
          <p:cNvSpPr>
            <a:spLocks noGrp="1"/>
          </p:cNvSpPr>
          <p:nvPr>
            <p:ph type="sldNum" sz="quarter" idx="12"/>
          </p:nvPr>
        </p:nvSpPr>
        <p:spPr/>
        <p:txBody>
          <a:bodyPr/>
          <a:lstStyle/>
          <a:p>
            <a:fld id="{0D77187F-B0D8-4D0B-BF70-E4148779C254}" type="slidenum">
              <a:rPr lang="en-US" smtClean="0"/>
              <a:t>‹#›</a:t>
            </a:fld>
            <a:endParaRPr lang="en-US"/>
          </a:p>
        </p:txBody>
      </p:sp>
    </p:spTree>
    <p:extLst>
      <p:ext uri="{BB962C8B-B14F-4D97-AF65-F5344CB8AC3E}">
        <p14:creationId xmlns:p14="http://schemas.microsoft.com/office/powerpoint/2010/main" val="233860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4B79-7C47-E83F-4E41-27320462C5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394FF3-8E90-5294-4823-EFF140854A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51D37D-1351-E1ED-FAA0-998DB2DF2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F798C9-BE62-41F1-E3F9-F945C3FD5320}"/>
              </a:ext>
            </a:extLst>
          </p:cNvPr>
          <p:cNvSpPr>
            <a:spLocks noGrp="1"/>
          </p:cNvSpPr>
          <p:nvPr>
            <p:ph type="dt" sz="half" idx="10"/>
          </p:nvPr>
        </p:nvSpPr>
        <p:spPr/>
        <p:txBody>
          <a:bodyPr/>
          <a:lstStyle/>
          <a:p>
            <a:fld id="{6AC1B161-182F-4BCD-9E25-6EDF06021A26}" type="datetimeFigureOut">
              <a:rPr lang="en-US" smtClean="0"/>
              <a:t>11/9/2023</a:t>
            </a:fld>
            <a:endParaRPr lang="en-US"/>
          </a:p>
        </p:txBody>
      </p:sp>
      <p:sp>
        <p:nvSpPr>
          <p:cNvPr id="6" name="Footer Placeholder 5">
            <a:extLst>
              <a:ext uri="{FF2B5EF4-FFF2-40B4-BE49-F238E27FC236}">
                <a16:creationId xmlns:a16="http://schemas.microsoft.com/office/drawing/2014/main" id="{1C56B5A3-87C3-30D6-4B89-0DF2FD62D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EE78B-1255-8E80-F663-5E580CC3B8E8}"/>
              </a:ext>
            </a:extLst>
          </p:cNvPr>
          <p:cNvSpPr>
            <a:spLocks noGrp="1"/>
          </p:cNvSpPr>
          <p:nvPr>
            <p:ph type="sldNum" sz="quarter" idx="12"/>
          </p:nvPr>
        </p:nvSpPr>
        <p:spPr/>
        <p:txBody>
          <a:bodyPr/>
          <a:lstStyle/>
          <a:p>
            <a:fld id="{0D77187F-B0D8-4D0B-BF70-E4148779C254}" type="slidenum">
              <a:rPr lang="en-US" smtClean="0"/>
              <a:t>‹#›</a:t>
            </a:fld>
            <a:endParaRPr lang="en-US"/>
          </a:p>
        </p:txBody>
      </p:sp>
    </p:spTree>
    <p:extLst>
      <p:ext uri="{BB962C8B-B14F-4D97-AF65-F5344CB8AC3E}">
        <p14:creationId xmlns:p14="http://schemas.microsoft.com/office/powerpoint/2010/main" val="1072049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EFA241-EF21-F373-9F6E-3ED4D65C3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CA1D5D-8F8F-44C5-715E-E9A720DF09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8A570-9FC6-3BFC-FAF2-683901CE85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C1B161-182F-4BCD-9E25-6EDF06021A26}" type="datetimeFigureOut">
              <a:rPr lang="en-US" smtClean="0"/>
              <a:t>11/9/2023</a:t>
            </a:fld>
            <a:endParaRPr lang="en-US"/>
          </a:p>
        </p:txBody>
      </p:sp>
      <p:sp>
        <p:nvSpPr>
          <p:cNvPr id="5" name="Footer Placeholder 4">
            <a:extLst>
              <a:ext uri="{FF2B5EF4-FFF2-40B4-BE49-F238E27FC236}">
                <a16:creationId xmlns:a16="http://schemas.microsoft.com/office/drawing/2014/main" id="{F8A3E1C5-8162-D120-7593-555D5CF75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200D1D-DAD1-B109-D712-73ABB01BA5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7187F-B0D8-4D0B-BF70-E4148779C254}" type="slidenum">
              <a:rPr lang="en-US" smtClean="0"/>
              <a:t>‹#›</a:t>
            </a:fld>
            <a:endParaRPr lang="en-US"/>
          </a:p>
        </p:txBody>
      </p:sp>
    </p:spTree>
    <p:extLst>
      <p:ext uri="{BB962C8B-B14F-4D97-AF65-F5344CB8AC3E}">
        <p14:creationId xmlns:p14="http://schemas.microsoft.com/office/powerpoint/2010/main" val="3465407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8C233-9F7E-9A11-1759-01B031B178B1}"/>
              </a:ext>
            </a:extLst>
          </p:cNvPr>
          <p:cNvSpPr>
            <a:spLocks noGrp="1"/>
          </p:cNvSpPr>
          <p:nvPr>
            <p:ph type="ctrTitle"/>
          </p:nvPr>
        </p:nvSpPr>
        <p:spPr/>
        <p:txBody>
          <a:bodyPr>
            <a:normAutofit/>
          </a:bodyPr>
          <a:lstStyle/>
          <a:p>
            <a:r>
              <a:rPr lang="en-US" dirty="0"/>
              <a:t>Ancestral Pueblo and</a:t>
            </a:r>
            <a:br>
              <a:rPr lang="en-US" dirty="0"/>
            </a:br>
            <a:r>
              <a:rPr lang="en-US" dirty="0"/>
              <a:t> New Mexico Pueblo Section</a:t>
            </a:r>
          </a:p>
        </p:txBody>
      </p:sp>
      <p:sp>
        <p:nvSpPr>
          <p:cNvPr id="4" name="Subtitle 3">
            <a:extLst>
              <a:ext uri="{FF2B5EF4-FFF2-40B4-BE49-F238E27FC236}">
                <a16:creationId xmlns:a16="http://schemas.microsoft.com/office/drawing/2014/main" id="{40366635-B227-103E-006C-E531ED0B887B}"/>
              </a:ext>
            </a:extLst>
          </p:cNvPr>
          <p:cNvSpPr>
            <a:spLocks noGrp="1"/>
          </p:cNvSpPr>
          <p:nvPr>
            <p:ph type="subTitle" idx="1"/>
          </p:nvPr>
        </p:nvSpPr>
        <p:spPr/>
        <p:txBody>
          <a:bodyPr>
            <a:normAutofit lnSpcReduction="10000"/>
          </a:bodyPr>
          <a:lstStyle/>
          <a:p>
            <a:pPr algn="l"/>
            <a:r>
              <a:rPr lang="en-US" i="1" dirty="0"/>
              <a:t>Our culture and our creative arts are interwoven and inseparable. Everything in our lives is all-inclusive. We must preserve what has been created and what can be created.  </a:t>
            </a:r>
            <a:r>
              <a:rPr lang="en-US" dirty="0"/>
              <a:t>Popovi Da, San Ildefonso Tewa</a:t>
            </a:r>
          </a:p>
          <a:p>
            <a:pPr algn="l"/>
            <a:r>
              <a:rPr lang="en-US" sz="2000" dirty="0"/>
              <a:t>Quoted in </a:t>
            </a:r>
            <a:r>
              <a:rPr lang="en-US" sz="2000" i="1" dirty="0"/>
              <a:t>Pueblo Nations: Eight Centuries of Pueblo Indian History </a:t>
            </a:r>
            <a:r>
              <a:rPr lang="en-US" sz="2000" dirty="0"/>
              <a:t>by Joe S. Sando, Jemez Pueblo, 1992. </a:t>
            </a:r>
          </a:p>
        </p:txBody>
      </p:sp>
    </p:spTree>
    <p:extLst>
      <p:ext uri="{BB962C8B-B14F-4D97-AF65-F5344CB8AC3E}">
        <p14:creationId xmlns:p14="http://schemas.microsoft.com/office/powerpoint/2010/main" val="3240909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8" name="Picture 4" descr="File: '0111813b'">
            <a:extLst>
              <a:ext uri="{FF2B5EF4-FFF2-40B4-BE49-F238E27FC236}">
                <a16:creationId xmlns:a16="http://schemas.microsoft.com/office/drawing/2014/main" id="{0D6E155A-603D-F142-6E87-F390D188307D}"/>
              </a:ext>
            </a:extLst>
          </p:cNvPr>
          <p:cNvPicPr>
            <a:picLocks noGrp="1" noChangeAspect="1" noChangeArrowheads="1"/>
          </p:cNvPicPr>
          <p:nvPr>
            <p:ph type="pic"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6019800" y="987425"/>
            <a:ext cx="6172200" cy="4873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545587-63FD-8F33-C189-717F2B43AEDC}"/>
              </a:ext>
            </a:extLst>
          </p:cNvPr>
          <p:cNvSpPr txBox="1"/>
          <p:nvPr/>
        </p:nvSpPr>
        <p:spPr>
          <a:xfrm>
            <a:off x="387927" y="251891"/>
            <a:ext cx="4003963" cy="1754326"/>
          </a:xfrm>
          <a:prstGeom prst="rect">
            <a:avLst/>
          </a:prstGeom>
          <a:noFill/>
        </p:spPr>
        <p:txBody>
          <a:bodyPr wrap="square">
            <a:spAutoFit/>
          </a:bodyPr>
          <a:lstStyle/>
          <a:p>
            <a:r>
              <a:rPr lang="en-US" dirty="0">
                <a:effectLst/>
                <a:latin typeface="Calibri" panose="020F0502020204030204" pitchFamily="34" charset="0"/>
                <a:ea typeface="Calibri" panose="020F0502020204030204" pitchFamily="34" charset="0"/>
                <a:cs typeface="Calibri" panose="020F0502020204030204" pitchFamily="34" charset="0"/>
              </a:rPr>
              <a:t>Ancestral Pueblo. Red Mesa black-on-white pitcher, A.D. 870-950. The potter who made this pitcher painted a design that resembles a coiled snake and then placed pebbles in a pocket in the base to make the pitcher rattle</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1205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BAEE-EDC4-DC01-4BF8-EBB40F69E72F}"/>
              </a:ext>
            </a:extLst>
          </p:cNvPr>
          <p:cNvSpPr>
            <a:spLocks noGrp="1"/>
          </p:cNvSpPr>
          <p:nvPr>
            <p:ph type="title"/>
          </p:nvPr>
        </p:nvSpPr>
        <p:spPr>
          <a:xfrm>
            <a:off x="838200" y="365126"/>
            <a:ext cx="10515600" cy="1084984"/>
          </a:xfrm>
        </p:spPr>
        <p:txBody>
          <a:bodyPr>
            <a:normAutofit/>
          </a:bodyPr>
          <a:lstStyle/>
          <a:p>
            <a:r>
              <a:rPr lang="en-US" sz="2400" dirty="0"/>
              <a:t>Tularosa Black on White Canteen  1100-1300 C.E., with dog effigy handles is meant to be seen from all sides when in use.  </a:t>
            </a:r>
          </a:p>
        </p:txBody>
      </p:sp>
      <p:pic>
        <p:nvPicPr>
          <p:cNvPr id="6" name="Content Placeholder 5">
            <a:extLst>
              <a:ext uri="{FF2B5EF4-FFF2-40B4-BE49-F238E27FC236}">
                <a16:creationId xmlns:a16="http://schemas.microsoft.com/office/drawing/2014/main" id="{3BFA00AD-F8DC-ABFA-853A-0249541C81A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271944"/>
            <a:ext cx="5181600" cy="3458700"/>
          </a:xfrm>
        </p:spPr>
      </p:pic>
      <p:pic>
        <p:nvPicPr>
          <p:cNvPr id="8" name="Content Placeholder 7">
            <a:extLst>
              <a:ext uri="{FF2B5EF4-FFF2-40B4-BE49-F238E27FC236}">
                <a16:creationId xmlns:a16="http://schemas.microsoft.com/office/drawing/2014/main" id="{6BFDD759-CD6F-8851-D04B-EE1D09D4D254}"/>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7067550" y="2590800"/>
            <a:ext cx="3438525" cy="2924175"/>
          </a:xfrm>
        </p:spPr>
      </p:pic>
    </p:spTree>
    <p:extLst>
      <p:ext uri="{BB962C8B-B14F-4D97-AF65-F5344CB8AC3E}">
        <p14:creationId xmlns:p14="http://schemas.microsoft.com/office/powerpoint/2010/main" val="3845162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3B20E19-656A-9FE4-462B-252BA0390EC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10640" y="-906606"/>
            <a:ext cx="7406640" cy="987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4BF2F86-6A77-B57B-405A-7946638D61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6417" y="1912446"/>
            <a:ext cx="1189850" cy="1828800"/>
          </a:xfrm>
          <a:prstGeom prst="rect">
            <a:avLst/>
          </a:prstGeom>
        </p:spPr>
      </p:pic>
      <p:pic>
        <p:nvPicPr>
          <p:cNvPr id="7" name="Picture 6">
            <a:extLst>
              <a:ext uri="{FF2B5EF4-FFF2-40B4-BE49-F238E27FC236}">
                <a16:creationId xmlns:a16="http://schemas.microsoft.com/office/drawing/2014/main" id="{42103B1F-0215-C2AB-8602-4CBD26137A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2135" y="0"/>
            <a:ext cx="1258415" cy="1920240"/>
          </a:xfrm>
          <a:prstGeom prst="rect">
            <a:avLst/>
          </a:prstGeom>
        </p:spPr>
      </p:pic>
    </p:spTree>
    <p:extLst>
      <p:ext uri="{BB962C8B-B14F-4D97-AF65-F5344CB8AC3E}">
        <p14:creationId xmlns:p14="http://schemas.microsoft.com/office/powerpoint/2010/main" val="246043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B1CD47-4903-61EF-A04E-9A49D18AB97A}"/>
              </a:ext>
            </a:extLst>
          </p:cNvPr>
          <p:cNvSpPr>
            <a:spLocks noGrp="1"/>
          </p:cNvSpPr>
          <p:nvPr>
            <p:ph type="title" idx="4294967295"/>
          </p:nvPr>
        </p:nvSpPr>
        <p:spPr>
          <a:xfrm>
            <a:off x="4391024" y="457200"/>
            <a:ext cx="7515225" cy="1600200"/>
          </a:xfrm>
        </p:spPr>
        <p:txBody>
          <a:bodyPr>
            <a:normAutofit/>
          </a:bodyPr>
          <a:lstStyle/>
          <a:p>
            <a:br>
              <a:rPr lang="en-US" sz="2000" dirty="0"/>
            </a:br>
            <a:r>
              <a:rPr lang="en-US" sz="2000" dirty="0"/>
              <a:t>.</a:t>
            </a:r>
          </a:p>
        </p:txBody>
      </p:sp>
      <p:pic>
        <p:nvPicPr>
          <p:cNvPr id="8" name="Picture 2" descr="File: '0105912b'">
            <a:extLst>
              <a:ext uri="{FF2B5EF4-FFF2-40B4-BE49-F238E27FC236}">
                <a16:creationId xmlns:a16="http://schemas.microsoft.com/office/drawing/2014/main" id="{BD7B8D9D-3959-7423-1B39-4847B756FE3E}"/>
              </a:ext>
            </a:extLst>
          </p:cNvPr>
          <p:cNvPicPr>
            <a:picLocks noGrp="1" noChangeAspect="1" noChangeArrowheads="1"/>
          </p:cNvPicPr>
          <p:nvPr>
            <p:ph type="pic" idx="4294967295"/>
          </p:nvPr>
        </p:nvPicPr>
        <p:blipFill rotWithShape="1">
          <a:blip r:embed="rId2" cstate="screen">
            <a:extLst>
              <a:ext uri="{28A0092B-C50C-407E-A947-70E740481C1C}">
                <a14:useLocalDpi xmlns:a14="http://schemas.microsoft.com/office/drawing/2010/main"/>
              </a:ext>
            </a:extLst>
          </a:blip>
          <a:srcRect/>
          <a:stretch/>
        </p:blipFill>
        <p:spPr bwMode="auto">
          <a:xfrm>
            <a:off x="5051785" y="2409825"/>
            <a:ext cx="6716640" cy="41243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5950510-6AFA-30A7-8ED5-39B35B284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618" y="2139884"/>
            <a:ext cx="2263519" cy="3566160"/>
          </a:xfrm>
          <a:prstGeom prst="rect">
            <a:avLst/>
          </a:prstGeom>
        </p:spPr>
      </p:pic>
      <p:sp>
        <p:nvSpPr>
          <p:cNvPr id="2" name="TextBox 1">
            <a:extLst>
              <a:ext uri="{FF2B5EF4-FFF2-40B4-BE49-F238E27FC236}">
                <a16:creationId xmlns:a16="http://schemas.microsoft.com/office/drawing/2014/main" id="{EC0E3D0C-8348-7476-DE26-1D9FAA9DD4A5}"/>
              </a:ext>
            </a:extLst>
          </p:cNvPr>
          <p:cNvSpPr txBox="1"/>
          <p:nvPr/>
        </p:nvSpPr>
        <p:spPr>
          <a:xfrm>
            <a:off x="836618" y="1190625"/>
            <a:ext cx="9436686" cy="646331"/>
          </a:xfrm>
          <a:prstGeom prst="rect">
            <a:avLst/>
          </a:prstGeom>
          <a:noFill/>
        </p:spPr>
        <p:txBody>
          <a:bodyPr wrap="none" rtlCol="0">
            <a:spAutoFit/>
          </a:bodyPr>
          <a:lstStyle/>
          <a:p>
            <a:r>
              <a:rPr lang="en-US" dirty="0"/>
              <a:t>Gary Roybal, San Ildefonso/Tewa, in this Bandelier Black on Gray jar, c. 1500 C.E., saw </a:t>
            </a:r>
          </a:p>
          <a:p>
            <a:r>
              <a:rPr lang="en-US" dirty="0"/>
              <a:t>t</a:t>
            </a:r>
            <a:r>
              <a:rPr lang="en-US" sz="1800" dirty="0"/>
              <a:t>riangular elements that represent mountains and dots are trees that line a trail along a stream</a:t>
            </a:r>
            <a:endParaRPr lang="en-US" dirty="0"/>
          </a:p>
        </p:txBody>
      </p:sp>
    </p:spTree>
    <p:extLst>
      <p:ext uri="{BB962C8B-B14F-4D97-AF65-F5344CB8AC3E}">
        <p14:creationId xmlns:p14="http://schemas.microsoft.com/office/powerpoint/2010/main" val="3435458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E8641-DB61-7C22-8DDB-4DD56DD121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61" y="3243627"/>
            <a:ext cx="2328785" cy="2410692"/>
          </a:xfrm>
          <a:prstGeom prst="rect">
            <a:avLst/>
          </a:prstGeom>
        </p:spPr>
      </p:pic>
      <p:pic>
        <p:nvPicPr>
          <p:cNvPr id="3074" name="Picture 2" descr="File: 'Z0009286'">
            <a:extLst>
              <a:ext uri="{FF2B5EF4-FFF2-40B4-BE49-F238E27FC236}">
                <a16:creationId xmlns:a16="http://schemas.microsoft.com/office/drawing/2014/main" id="{D028C9D3-070D-45B0-D397-5CC16A59DA9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67877" y="3765357"/>
            <a:ext cx="2674617" cy="18010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 '0108439b'">
            <a:extLst>
              <a:ext uri="{FF2B5EF4-FFF2-40B4-BE49-F238E27FC236}">
                <a16:creationId xmlns:a16="http://schemas.microsoft.com/office/drawing/2014/main" id="{59C866B7-9E36-1505-3779-903426A54D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997420" y="3765357"/>
            <a:ext cx="2152073" cy="17087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83544E-2052-6105-9DB9-44C453F53F5B}"/>
              </a:ext>
            </a:extLst>
          </p:cNvPr>
          <p:cNvSpPr txBox="1"/>
          <p:nvPr/>
        </p:nvSpPr>
        <p:spPr>
          <a:xfrm flipH="1">
            <a:off x="1041032" y="1072341"/>
            <a:ext cx="10474499" cy="461665"/>
          </a:xfrm>
          <a:prstGeom prst="rect">
            <a:avLst/>
          </a:prstGeom>
          <a:noFill/>
        </p:spPr>
        <p:txBody>
          <a:bodyPr wrap="square" rtlCol="0">
            <a:spAutoFit/>
          </a:bodyPr>
          <a:lstStyle/>
          <a:p>
            <a:r>
              <a:rPr lang="en-US" sz="2400" dirty="0"/>
              <a:t>Abstraction and specialization in later ancestral ceramics </a:t>
            </a:r>
          </a:p>
        </p:txBody>
      </p:sp>
      <p:sp>
        <p:nvSpPr>
          <p:cNvPr id="6" name="TextBox 5">
            <a:extLst>
              <a:ext uri="{FF2B5EF4-FFF2-40B4-BE49-F238E27FC236}">
                <a16:creationId xmlns:a16="http://schemas.microsoft.com/office/drawing/2014/main" id="{74F6AB52-5BFB-2248-0AD0-5C8DD8AA3567}"/>
              </a:ext>
            </a:extLst>
          </p:cNvPr>
          <p:cNvSpPr txBox="1"/>
          <p:nvPr/>
        </p:nvSpPr>
        <p:spPr>
          <a:xfrm>
            <a:off x="591126" y="1662545"/>
            <a:ext cx="2955637" cy="1200329"/>
          </a:xfrm>
          <a:prstGeom prst="rect">
            <a:avLst/>
          </a:prstGeom>
          <a:noFill/>
        </p:spPr>
        <p:txBody>
          <a:bodyPr wrap="square" rtlCol="0">
            <a:spAutoFit/>
          </a:bodyPr>
          <a:lstStyle/>
          <a:p>
            <a:r>
              <a:rPr lang="en-US" dirty="0"/>
              <a:t>Ancestral Hopi</a:t>
            </a:r>
          </a:p>
          <a:p>
            <a:r>
              <a:rPr lang="en-US" dirty="0"/>
              <a:t>Jeddito Black on Yellow Bowl</a:t>
            </a:r>
          </a:p>
          <a:p>
            <a:r>
              <a:rPr lang="en-US" dirty="0"/>
              <a:t>1300-1450 C.E. Coal-fired, </a:t>
            </a:r>
          </a:p>
          <a:p>
            <a:r>
              <a:rPr lang="en-US" dirty="0"/>
              <a:t>popular trade ware. </a:t>
            </a:r>
          </a:p>
        </p:txBody>
      </p:sp>
      <p:sp>
        <p:nvSpPr>
          <p:cNvPr id="7" name="TextBox 6">
            <a:extLst>
              <a:ext uri="{FF2B5EF4-FFF2-40B4-BE49-F238E27FC236}">
                <a16:creationId xmlns:a16="http://schemas.microsoft.com/office/drawing/2014/main" id="{F1A46374-52BD-4842-8CE6-BDF886FD8046}"/>
              </a:ext>
            </a:extLst>
          </p:cNvPr>
          <p:cNvSpPr txBox="1"/>
          <p:nvPr/>
        </p:nvSpPr>
        <p:spPr>
          <a:xfrm>
            <a:off x="3834363" y="1662545"/>
            <a:ext cx="3181936" cy="1754326"/>
          </a:xfrm>
          <a:prstGeom prst="rect">
            <a:avLst/>
          </a:prstGeom>
          <a:noFill/>
        </p:spPr>
        <p:txBody>
          <a:bodyPr wrap="square" rtlCol="0">
            <a:spAutoFit/>
          </a:bodyPr>
          <a:lstStyle/>
          <a:p>
            <a:r>
              <a:rPr lang="en-US" dirty="0"/>
              <a:t>Ancestral Zuni</a:t>
            </a:r>
          </a:p>
          <a:p>
            <a:r>
              <a:rPr lang="en-US" dirty="0"/>
              <a:t>Pinnawa Glaze-on-white bowl, 1350-1450 C.E. Specialist ware with only a few sources among nine villages along the Zuni River and tributaries</a:t>
            </a:r>
          </a:p>
        </p:txBody>
      </p:sp>
      <p:sp>
        <p:nvSpPr>
          <p:cNvPr id="8" name="TextBox 7">
            <a:extLst>
              <a:ext uri="{FF2B5EF4-FFF2-40B4-BE49-F238E27FC236}">
                <a16:creationId xmlns:a16="http://schemas.microsoft.com/office/drawing/2014/main" id="{0F2D0E61-EC2A-16ED-46A4-BD3005BCEF3A}"/>
              </a:ext>
            </a:extLst>
          </p:cNvPr>
          <p:cNvSpPr txBox="1"/>
          <p:nvPr/>
        </p:nvSpPr>
        <p:spPr>
          <a:xfrm>
            <a:off x="7176654" y="1662545"/>
            <a:ext cx="4710545" cy="2585323"/>
          </a:xfrm>
          <a:prstGeom prst="rect">
            <a:avLst/>
          </a:prstGeom>
          <a:noFill/>
        </p:spPr>
        <p:txBody>
          <a:bodyPr wrap="square" rtlCol="0">
            <a:spAutoFit/>
          </a:bodyPr>
          <a:lstStyle/>
          <a:p>
            <a:r>
              <a:rPr lang="en-US" dirty="0"/>
              <a:t>Otowi Pueblo</a:t>
            </a:r>
          </a:p>
          <a:p>
            <a:r>
              <a:rPr lang="en-US" dirty="0"/>
              <a:t>San Lazaro Glaze Polychrome jar, 1490-1550 C.E.</a:t>
            </a:r>
          </a:p>
          <a:p>
            <a:r>
              <a:rPr lang="en-US" dirty="0"/>
              <a:t>Popular trade ware. Specialist-made, requiring limited ore-based pigments and a complex production process. </a:t>
            </a:r>
          </a:p>
          <a:p>
            <a:r>
              <a:rPr lang="en-US" dirty="0"/>
              <a:t>Otowi, Puye, Tsankawi are Tewa communities that traded with each other.</a:t>
            </a:r>
          </a:p>
          <a:p>
            <a:endParaRPr lang="en-US" dirty="0"/>
          </a:p>
          <a:p>
            <a:endParaRPr lang="en-US" dirty="0"/>
          </a:p>
        </p:txBody>
      </p:sp>
    </p:spTree>
    <p:extLst>
      <p:ext uri="{BB962C8B-B14F-4D97-AF65-F5344CB8AC3E}">
        <p14:creationId xmlns:p14="http://schemas.microsoft.com/office/powerpoint/2010/main" val="378001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1F0A1C7-ADB3-D573-981B-C938FF6DD3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A2C1378-7888-D7E8-CB11-BC9BAD0846B6}"/>
              </a:ext>
            </a:extLst>
          </p:cNvPr>
          <p:cNvSpPr txBox="1"/>
          <p:nvPr/>
        </p:nvSpPr>
        <p:spPr>
          <a:xfrm>
            <a:off x="4807391" y="181069"/>
            <a:ext cx="6446066" cy="6709529"/>
          </a:xfrm>
          <a:prstGeom prst="rect">
            <a:avLst/>
          </a:prstGeom>
          <a:noFill/>
        </p:spPr>
        <p:txBody>
          <a:bodyPr wrap="square" rtlCol="0">
            <a:spAutoFit/>
          </a:bodyPr>
          <a:lstStyle/>
          <a:p>
            <a:pPr marL="0" marR="0">
              <a:spcBef>
                <a:spcPts val="0"/>
              </a:spcBef>
              <a:spcAft>
                <a:spcPts val="0"/>
              </a:spcAft>
            </a:pPr>
            <a:r>
              <a:rPr lang="en-US" i="1" dirty="0">
                <a:effectLst/>
                <a:latin typeface="Calibri" panose="020F0502020204030204" pitchFamily="34" charset="0"/>
                <a:ea typeface="Calibri" panose="020F0502020204030204" pitchFamily="34" charset="0"/>
                <a:cs typeface="Calibri" panose="020F0502020204030204" pitchFamily="34" charset="0"/>
              </a:rPr>
              <a:t>They maintained their traditions regardless of persecutions. That’s why we have those traditions today because of their strong desire to continue. </a:t>
            </a:r>
            <a:r>
              <a:rPr lang="en-US" dirty="0">
                <a:effectLst/>
                <a:latin typeface="Calibri" panose="020F0502020204030204" pitchFamily="34" charset="0"/>
                <a:ea typeface="Calibri" panose="020F0502020204030204" pitchFamily="34" charset="0"/>
                <a:cs typeface="Calibri" panose="020F0502020204030204" pitchFamily="34" charset="0"/>
              </a:rPr>
              <a:t>Gary Roybal San Ildefonso,2002</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i="1" dirty="0">
                <a:effectLst/>
                <a:latin typeface="Calibri" panose="020F0502020204030204" pitchFamily="34" charset="0"/>
                <a:ea typeface="Calibri" panose="020F0502020204030204" pitchFamily="34" charset="0"/>
                <a:cs typeface="Calibri" panose="020F0502020204030204" pitchFamily="34" charset="0"/>
              </a:rPr>
              <a:t>When the men at Cochiti talk to us, they remind us how our ancestors practiced this way of life. They gave us values, a belief system and some of them had to die for that.</a:t>
            </a:r>
            <a:r>
              <a:rPr lang="en-US" dirty="0">
                <a:effectLst/>
                <a:latin typeface="Calibri" panose="020F0502020204030204" pitchFamily="34" charset="0"/>
                <a:ea typeface="Calibri" panose="020F0502020204030204" pitchFamily="34" charset="0"/>
                <a:cs typeface="Calibri" panose="020F0502020204030204" pitchFamily="34" charset="0"/>
              </a:rPr>
              <a:t> Rachele Agoyo, Cochiti/Santo Domingo, 2002</a:t>
            </a:r>
          </a:p>
          <a:p>
            <a:pPr marL="0" marR="0">
              <a:spcBef>
                <a:spcPts val="0"/>
              </a:spcBef>
              <a:spcAft>
                <a:spcPts val="0"/>
              </a:spcAft>
            </a:pPr>
            <a:endParaRPr lang="en-US" sz="1400" dirty="0">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Important numbers</a:t>
            </a:r>
          </a:p>
          <a:p>
            <a:pPr marL="285750" marR="0" indent="-285750">
              <a:spcBef>
                <a:spcPts val="0"/>
              </a:spcBef>
              <a:spcAft>
                <a:spcPts val="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1540 Spanish enter Pueblo homelands where 40,000-50,000 people lived in 80-100 villages</a:t>
            </a:r>
          </a:p>
          <a:p>
            <a:pPr marL="285750" marR="0" indent="-285750">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1696: 14,000 Native p</a:t>
            </a:r>
            <a:r>
              <a:rPr lang="en-US" sz="1400" dirty="0">
                <a:latin typeface="Calibri" panose="020F0502020204030204" pitchFamily="34" charset="0"/>
                <a:ea typeface="Calibri" panose="020F0502020204030204" pitchFamily="34" charset="0"/>
                <a:cs typeface="Calibri" panose="020F0502020204030204" pitchFamily="34" charset="0"/>
              </a:rPr>
              <a:t>eople in 22 communities</a:t>
            </a:r>
          </a:p>
          <a:p>
            <a:pPr marL="285750" marR="0" indent="-285750">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1598: Spain granted Juan de Onate Pueblo homelands to colonize and gain converts for the Catholic Church</a:t>
            </a:r>
          </a:p>
          <a:p>
            <a:pPr marL="285750" marR="0" indent="-285750">
              <a:spcBef>
                <a:spcPts val="0"/>
              </a:spcBef>
              <a:spcAft>
                <a:spcPts val="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The invaders instituted a feudal economic system requiring tribute in the form of grain and labor.</a:t>
            </a:r>
          </a:p>
          <a:p>
            <a:pPr marL="285750" marR="0" indent="-285750">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Pueblo religion was deemed witchcraft , punishable by whipping and burning at the stake.</a:t>
            </a:r>
          </a:p>
          <a:p>
            <a:pPr marL="285750" marR="0" indent="-285750">
              <a:spcBef>
                <a:spcPts val="0"/>
              </a:spcBef>
              <a:spcAft>
                <a:spcPts val="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The practice carried out by the Franciscan priests drove Pueblo religion underground but did not stop it.  (Later in your tour in the Yoeme [Yaqui] section, you can contrast with the Jesuit approach.)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endParaRPr lang="en-US" sz="1400" dirty="0"/>
          </a:p>
          <a:p>
            <a:r>
              <a:rPr lang="en-US" dirty="0"/>
              <a:t>For information on the cross necklaces, you might want to take a look at Allison Bird-Romero’s book </a:t>
            </a:r>
            <a:r>
              <a:rPr lang="en-US" i="1" dirty="0"/>
              <a:t>Heart of the Dragonfly</a:t>
            </a:r>
            <a:r>
              <a:rPr lang="en-US" dirty="0"/>
              <a:t>. Here husband Michael Bird-Romero made a series of silver crosses based on the crosses on the old necklaces. </a:t>
            </a:r>
          </a:p>
        </p:txBody>
      </p:sp>
    </p:spTree>
    <p:extLst>
      <p:ext uri="{BB962C8B-B14F-4D97-AF65-F5344CB8AC3E}">
        <p14:creationId xmlns:p14="http://schemas.microsoft.com/office/powerpoint/2010/main" val="1261732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248AFAC-2675-302B-1569-9461787709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097666" cy="5212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5E845D-21A6-0FD9-FF95-38F5751F9F30}"/>
              </a:ext>
            </a:extLst>
          </p:cNvPr>
          <p:cNvSpPr txBox="1"/>
          <p:nvPr/>
        </p:nvSpPr>
        <p:spPr>
          <a:xfrm>
            <a:off x="6428509" y="203200"/>
            <a:ext cx="4378035" cy="5909310"/>
          </a:xfrm>
          <a:prstGeom prst="rect">
            <a:avLst/>
          </a:prstGeom>
          <a:noFill/>
        </p:spPr>
        <p:txBody>
          <a:bodyPr wrap="square" rtlCol="0">
            <a:spAutoFit/>
          </a:bodyPr>
          <a:lstStyle/>
          <a:p>
            <a:r>
              <a:rPr lang="en-US" dirty="0"/>
              <a:t>Jason Garcia, Santa Clara Tewa, </a:t>
            </a:r>
            <a:r>
              <a:rPr lang="en-US" i="1" dirty="0"/>
              <a:t>Pueblo Revolt August 10, 1680, 2004. </a:t>
            </a:r>
          </a:p>
          <a:p>
            <a:endParaRPr lang="en-US" i="1" dirty="0"/>
          </a:p>
          <a:p>
            <a:r>
              <a:rPr lang="en-US" dirty="0"/>
              <a:t>United under Popé, of Ohkay Owingeh (San Juan) 400 Spanish and 21 of 33 priests in New Mexico were killed. </a:t>
            </a:r>
          </a:p>
          <a:p>
            <a:endParaRPr lang="en-US" dirty="0"/>
          </a:p>
          <a:p>
            <a:r>
              <a:rPr lang="en-US" dirty="0"/>
              <a:t>Garcia depicted one of the runners who ran to the villages with a knotted cord, untying a knot each day. When the last knot was untied it was time to rise up. </a:t>
            </a:r>
          </a:p>
          <a:p>
            <a:r>
              <a:rPr lang="en-US" dirty="0"/>
              <a:t>In the lower left, Garcia has depicted the payment of tribute to the conquistador under the encomienda system. The boy is payment to the church as an indentured servant. In the lower right, Garcia depicted a hanged priest as flames engulf a church. </a:t>
            </a:r>
          </a:p>
          <a:p>
            <a:endParaRPr lang="en-US" dirty="0"/>
          </a:p>
          <a:p>
            <a:r>
              <a:rPr lang="en-US" dirty="0"/>
              <a:t>In 2005, a statue of Popé by Cliff Fragua was installed in Statuary Hall in the U. S. Capitol, representing New Mexico. </a:t>
            </a:r>
          </a:p>
        </p:txBody>
      </p:sp>
    </p:spTree>
    <p:extLst>
      <p:ext uri="{BB962C8B-B14F-4D97-AF65-F5344CB8AC3E}">
        <p14:creationId xmlns:p14="http://schemas.microsoft.com/office/powerpoint/2010/main" val="1075808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0F20B-75E5-86DD-9E53-FF346F2F25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6667" y="175491"/>
            <a:ext cx="8465988" cy="6858000"/>
          </a:xfrm>
          <a:prstGeom prst="rect">
            <a:avLst/>
          </a:prstGeom>
        </p:spPr>
      </p:pic>
      <p:sp>
        <p:nvSpPr>
          <p:cNvPr id="4" name="TextBox 3">
            <a:extLst>
              <a:ext uri="{FF2B5EF4-FFF2-40B4-BE49-F238E27FC236}">
                <a16:creationId xmlns:a16="http://schemas.microsoft.com/office/drawing/2014/main" id="{E10001E7-1F08-1BA2-E6F6-EEED6B2E576E}"/>
              </a:ext>
            </a:extLst>
          </p:cNvPr>
          <p:cNvSpPr txBox="1"/>
          <p:nvPr/>
        </p:nvSpPr>
        <p:spPr>
          <a:xfrm>
            <a:off x="7059321" y="1108364"/>
            <a:ext cx="4874061" cy="3416320"/>
          </a:xfrm>
          <a:prstGeom prst="rect">
            <a:avLst/>
          </a:prstGeom>
          <a:noFill/>
        </p:spPr>
        <p:txBody>
          <a:bodyPr wrap="square" rtlCol="0">
            <a:spAutoFit/>
          </a:bodyPr>
          <a:lstStyle/>
          <a:p>
            <a:r>
              <a:rPr lang="en-US" dirty="0" err="1"/>
              <a:t>Powhage</a:t>
            </a:r>
            <a:r>
              <a:rPr lang="en-US" dirty="0"/>
              <a:t> Polychrome Storage Jar, San Ildefonso, </a:t>
            </a:r>
          </a:p>
          <a:p>
            <a:r>
              <a:rPr lang="en-US" dirty="0"/>
              <a:t>1780-1820. Although made after the Pueblo Revolt, it is shown to illustrate the standard size storage jar that stored ½ fanega (1.3 bushels) of grain. Before the Pueblo Revolt, a Pueblo household owed their landlord one fanega of grain a year. </a:t>
            </a:r>
          </a:p>
          <a:p>
            <a:endParaRPr lang="en-US" dirty="0"/>
          </a:p>
          <a:p>
            <a:r>
              <a:rPr lang="en-US" dirty="0"/>
              <a:t>Barbara Gonzales said the design on the jar is a stylized bird wing. The rawhide strapping, applied wet, made the jar easier to move and held it together when cracks developed.</a:t>
            </a:r>
          </a:p>
        </p:txBody>
      </p:sp>
      <p:pic>
        <p:nvPicPr>
          <p:cNvPr id="5" name="Picture 4">
            <a:extLst>
              <a:ext uri="{FF2B5EF4-FFF2-40B4-BE49-F238E27FC236}">
                <a16:creationId xmlns:a16="http://schemas.microsoft.com/office/drawing/2014/main" id="{F2037210-6F4C-891A-B97D-CA910852D8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1528" y="-172934"/>
            <a:ext cx="1148978" cy="1737360"/>
          </a:xfrm>
          <a:prstGeom prst="rect">
            <a:avLst/>
          </a:prstGeom>
        </p:spPr>
      </p:pic>
    </p:spTree>
    <p:extLst>
      <p:ext uri="{BB962C8B-B14F-4D97-AF65-F5344CB8AC3E}">
        <p14:creationId xmlns:p14="http://schemas.microsoft.com/office/powerpoint/2010/main" val="3878417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916F79D-C01B-2FBA-79BD-08A46EC72B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585E76-3397-4224-4C6A-483BA6040D27}"/>
              </a:ext>
            </a:extLst>
          </p:cNvPr>
          <p:cNvSpPr txBox="1"/>
          <p:nvPr/>
        </p:nvSpPr>
        <p:spPr>
          <a:xfrm>
            <a:off x="4730060" y="341745"/>
            <a:ext cx="7296218" cy="2862322"/>
          </a:xfrm>
          <a:prstGeom prst="rect">
            <a:avLst/>
          </a:prstGeom>
          <a:noFill/>
        </p:spPr>
        <p:txBody>
          <a:bodyPr wrap="square" rtlCol="0">
            <a:spAutoFit/>
          </a:bodyPr>
          <a:lstStyle/>
          <a:p>
            <a:r>
              <a:rPr lang="en-US" i="1" dirty="0"/>
              <a:t>We survived all these years, and we intend to survive the rest</a:t>
            </a:r>
          </a:p>
          <a:p>
            <a:r>
              <a:rPr lang="en-US" i="1" dirty="0"/>
              <a:t> of time. </a:t>
            </a:r>
            <a:r>
              <a:rPr lang="en-US" dirty="0"/>
              <a:t>Tony Reyna, Taos, 2002 </a:t>
            </a:r>
          </a:p>
          <a:p>
            <a:endParaRPr lang="en-US" dirty="0"/>
          </a:p>
          <a:p>
            <a:r>
              <a:rPr lang="en-US" dirty="0"/>
              <a:t>Main Dates </a:t>
            </a:r>
          </a:p>
          <a:p>
            <a:r>
              <a:rPr lang="en-US" dirty="0"/>
              <a:t>Spain: 1540-1821</a:t>
            </a:r>
          </a:p>
          <a:p>
            <a:r>
              <a:rPr lang="en-US" dirty="0"/>
              <a:t>Mexico: 1821-1846</a:t>
            </a:r>
          </a:p>
          <a:p>
            <a:r>
              <a:rPr lang="en-US" dirty="0"/>
              <a:t>United States: 1846 start of Mexican War. U. S. is in control of New Mexico</a:t>
            </a:r>
          </a:p>
          <a:p>
            <a:endParaRPr lang="en-US" dirty="0"/>
          </a:p>
          <a:p>
            <a:r>
              <a:rPr lang="en-US" dirty="0"/>
              <a:t>1880: Transcontinental railroad built through Pueblo land</a:t>
            </a:r>
          </a:p>
          <a:p>
            <a:endParaRPr lang="en-US" dirty="0"/>
          </a:p>
        </p:txBody>
      </p:sp>
      <p:pic>
        <p:nvPicPr>
          <p:cNvPr id="3" name="Picture 2">
            <a:extLst>
              <a:ext uri="{FF2B5EF4-FFF2-40B4-BE49-F238E27FC236}">
                <a16:creationId xmlns:a16="http://schemas.microsoft.com/office/drawing/2014/main" id="{C211B6FB-88F2-50A7-530D-A846928D8E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4908" y="81728"/>
            <a:ext cx="1280160" cy="1920240"/>
          </a:xfrm>
          <a:prstGeom prst="rect">
            <a:avLst/>
          </a:prstGeom>
        </p:spPr>
      </p:pic>
      <p:pic>
        <p:nvPicPr>
          <p:cNvPr id="5" name="Picture 4">
            <a:extLst>
              <a:ext uri="{FF2B5EF4-FFF2-40B4-BE49-F238E27FC236}">
                <a16:creationId xmlns:a16="http://schemas.microsoft.com/office/drawing/2014/main" id="{285C73EC-9E80-8522-278B-723F5775B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0060" y="3631883"/>
            <a:ext cx="1938452" cy="2468880"/>
          </a:xfrm>
          <a:prstGeom prst="rect">
            <a:avLst/>
          </a:prstGeom>
        </p:spPr>
      </p:pic>
      <p:sp>
        <p:nvSpPr>
          <p:cNvPr id="6" name="TextBox 5">
            <a:extLst>
              <a:ext uri="{FF2B5EF4-FFF2-40B4-BE49-F238E27FC236}">
                <a16:creationId xmlns:a16="http://schemas.microsoft.com/office/drawing/2014/main" id="{37FED091-8F77-5A4E-C42E-D93F0EAE2F57}"/>
              </a:ext>
            </a:extLst>
          </p:cNvPr>
          <p:cNvSpPr txBox="1"/>
          <p:nvPr/>
        </p:nvSpPr>
        <p:spPr>
          <a:xfrm>
            <a:off x="7435273" y="3980873"/>
            <a:ext cx="4870500" cy="1200329"/>
          </a:xfrm>
          <a:prstGeom prst="rect">
            <a:avLst/>
          </a:prstGeom>
          <a:noFill/>
        </p:spPr>
        <p:txBody>
          <a:bodyPr wrap="none" rtlCol="0">
            <a:spAutoFit/>
          </a:bodyPr>
          <a:lstStyle/>
          <a:p>
            <a:r>
              <a:rPr lang="en-US" dirty="0"/>
              <a:t>San Pablo polychrome jar, Zia Pueblo, 1740 to </a:t>
            </a:r>
          </a:p>
          <a:p>
            <a:r>
              <a:rPr lang="en-US" dirty="0"/>
              <a:t>1800. One of the oldest historic jars in the Heard’s</a:t>
            </a:r>
          </a:p>
          <a:p>
            <a:r>
              <a:rPr lang="en-US" dirty="0"/>
              <a:t>Collection. It is from the Fred Harvey Fine Arts </a:t>
            </a:r>
          </a:p>
          <a:p>
            <a:r>
              <a:rPr lang="en-US" dirty="0"/>
              <a:t>Collection, 112P.</a:t>
            </a:r>
          </a:p>
        </p:txBody>
      </p:sp>
    </p:spTree>
    <p:extLst>
      <p:ext uri="{BB962C8B-B14F-4D97-AF65-F5344CB8AC3E}">
        <p14:creationId xmlns:p14="http://schemas.microsoft.com/office/powerpoint/2010/main" val="1861080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E1D24A-6352-4F5A-BA79-4064BD9B27D8}"/>
              </a:ext>
            </a:extLst>
          </p:cNvPr>
          <p:cNvSpPr txBox="1"/>
          <p:nvPr/>
        </p:nvSpPr>
        <p:spPr>
          <a:xfrm>
            <a:off x="1265381" y="170186"/>
            <a:ext cx="6095085" cy="6186309"/>
          </a:xfrm>
          <a:prstGeom prst="rect">
            <a:avLst/>
          </a:prstGeom>
          <a:noFill/>
        </p:spPr>
        <p:txBody>
          <a:bodyPr wrap="square" rtlCol="0">
            <a:spAutoFit/>
          </a:bodyPr>
          <a:lstStyle/>
          <a:p>
            <a:r>
              <a:rPr lang="en-US" dirty="0"/>
              <a:t>Geographic Grouping of New Mexico Pueblo art in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Northern Pueblos (North of Santa 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Taos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Picuris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Ohkay Owingeh (San Juan)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Santa Clara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San Ildefonso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Nambé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Tesuque</a:t>
            </a:r>
            <a:endParaRPr lang="en-US" dirty="0"/>
          </a:p>
          <a:p>
            <a:r>
              <a:rPr lang="en-US" dirty="0"/>
              <a:t>Southern Pueblos (Most between Santa Fe and Albuquerque)</a:t>
            </a:r>
          </a:p>
          <a:p>
            <a:r>
              <a:rPr lang="en-US" dirty="0"/>
              <a:t>  Cochiti</a:t>
            </a:r>
          </a:p>
          <a:p>
            <a:r>
              <a:rPr lang="en-US" dirty="0"/>
              <a:t>  Santo Domingo</a:t>
            </a:r>
          </a:p>
          <a:p>
            <a:r>
              <a:rPr lang="en-US" dirty="0"/>
              <a:t>  Zia</a:t>
            </a:r>
          </a:p>
          <a:p>
            <a:r>
              <a:rPr lang="en-US" dirty="0"/>
              <a:t>  Santa Ana</a:t>
            </a:r>
          </a:p>
          <a:p>
            <a:r>
              <a:rPr lang="en-US" dirty="0"/>
              <a:t>  San Felipe</a:t>
            </a:r>
          </a:p>
          <a:p>
            <a:r>
              <a:rPr lang="en-US" dirty="0"/>
              <a:t>  Sandia</a:t>
            </a:r>
          </a:p>
          <a:p>
            <a:r>
              <a:rPr lang="en-US" dirty="0"/>
              <a:t>  Jemez </a:t>
            </a:r>
          </a:p>
          <a:p>
            <a:r>
              <a:rPr lang="en-US" dirty="0"/>
              <a:t>Western Pueblos</a:t>
            </a:r>
          </a:p>
          <a:p>
            <a:r>
              <a:rPr lang="en-US" dirty="0"/>
              <a:t> Acoma</a:t>
            </a:r>
          </a:p>
          <a:p>
            <a:r>
              <a:rPr lang="en-US" dirty="0"/>
              <a:t> Laguna</a:t>
            </a:r>
          </a:p>
          <a:p>
            <a:r>
              <a:rPr lang="en-US" dirty="0"/>
              <a:t> Zuni</a:t>
            </a:r>
          </a:p>
          <a:p>
            <a:r>
              <a:rPr lang="en-US" dirty="0"/>
              <a:t> </a:t>
            </a:r>
          </a:p>
        </p:txBody>
      </p:sp>
    </p:spTree>
    <p:extLst>
      <p:ext uri="{BB962C8B-B14F-4D97-AF65-F5344CB8AC3E}">
        <p14:creationId xmlns:p14="http://schemas.microsoft.com/office/powerpoint/2010/main" val="3258045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C871E0-84E5-D5EC-C284-2E40C497A8F7}"/>
              </a:ext>
            </a:extLst>
          </p:cNvPr>
          <p:cNvSpPr txBox="1"/>
          <p:nvPr/>
        </p:nvSpPr>
        <p:spPr>
          <a:xfrm>
            <a:off x="1204111" y="552261"/>
            <a:ext cx="7942152" cy="3970318"/>
          </a:xfrm>
          <a:prstGeom prst="rect">
            <a:avLst/>
          </a:prstGeom>
          <a:noFill/>
        </p:spPr>
        <p:txBody>
          <a:bodyPr wrap="square">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Heard Museum connects Indigenous creativity to the world by presenting the voice and vision of American Indian artists</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HOME’s focus is on 1,500 years of  Indigenous creativity in the Southwest</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Philosophical perspective: In researching and learning about the art we present, we do all that we can to overcome the anonymity that is present in many older works.  </a:t>
            </a:r>
          </a:p>
          <a:p>
            <a:pPr marL="0" marR="0">
              <a:spcBef>
                <a:spcPts val="0"/>
              </a:spcBef>
              <a:spcAft>
                <a:spcPts val="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talking with visitors where possible emphasize an artwork as the creative expression of a specific person whose work is worthy of consideration. In some instances when the individual artist was once known, you might make use of a statement that begins “the person who made this…..”.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5741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27F7934-30D9-83D3-94A3-A1F8DCC34A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1494" y="-1207591"/>
            <a:ext cx="6035040" cy="804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1D53E8-0254-99AB-D9CA-99B29F753388}"/>
              </a:ext>
            </a:extLst>
          </p:cNvPr>
          <p:cNvSpPr txBox="1"/>
          <p:nvPr/>
        </p:nvSpPr>
        <p:spPr>
          <a:xfrm>
            <a:off x="7758545" y="1865745"/>
            <a:ext cx="4276438" cy="1200329"/>
          </a:xfrm>
          <a:prstGeom prst="rect">
            <a:avLst/>
          </a:prstGeom>
          <a:noFill/>
        </p:spPr>
        <p:txBody>
          <a:bodyPr wrap="square" rtlCol="0">
            <a:spAutoFit/>
          </a:bodyPr>
          <a:lstStyle/>
          <a:p>
            <a:r>
              <a:rPr lang="en-US" dirty="0"/>
              <a:t>Far left:</a:t>
            </a:r>
          </a:p>
          <a:p>
            <a:r>
              <a:rPr lang="en-US" dirty="0"/>
              <a:t> Lonnie Vigil jar</a:t>
            </a:r>
          </a:p>
          <a:p>
            <a:r>
              <a:rPr lang="en-US" dirty="0"/>
              <a:t>Nambé, 2010</a:t>
            </a:r>
          </a:p>
          <a:p>
            <a:r>
              <a:rPr lang="en-US" dirty="0"/>
              <a:t>Example of micaceous clay  </a:t>
            </a:r>
          </a:p>
        </p:txBody>
      </p:sp>
      <p:sp>
        <p:nvSpPr>
          <p:cNvPr id="3" name="TextBox 2">
            <a:extLst>
              <a:ext uri="{FF2B5EF4-FFF2-40B4-BE49-F238E27FC236}">
                <a16:creationId xmlns:a16="http://schemas.microsoft.com/office/drawing/2014/main" id="{279BF7D7-4CCE-5647-1BE3-F13F8C4C4669}"/>
              </a:ext>
            </a:extLst>
          </p:cNvPr>
          <p:cNvSpPr txBox="1"/>
          <p:nvPr/>
        </p:nvSpPr>
        <p:spPr>
          <a:xfrm>
            <a:off x="6973455" y="452582"/>
            <a:ext cx="1846980" cy="369332"/>
          </a:xfrm>
          <a:prstGeom prst="rect">
            <a:avLst/>
          </a:prstGeom>
          <a:noFill/>
        </p:spPr>
        <p:txBody>
          <a:bodyPr wrap="none" rtlCol="0">
            <a:spAutoFit/>
          </a:bodyPr>
          <a:lstStyle/>
          <a:p>
            <a:r>
              <a:rPr lang="en-US" dirty="0"/>
              <a:t>Northern Pueblos</a:t>
            </a:r>
          </a:p>
        </p:txBody>
      </p:sp>
    </p:spTree>
    <p:extLst>
      <p:ext uri="{BB962C8B-B14F-4D97-AF65-F5344CB8AC3E}">
        <p14:creationId xmlns:p14="http://schemas.microsoft.com/office/powerpoint/2010/main" val="1922405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 name="Picture 6" descr="A red vase with a design on it&#10;&#10;Description automatically generated">
            <a:extLst>
              <a:ext uri="{FF2B5EF4-FFF2-40B4-BE49-F238E27FC236}">
                <a16:creationId xmlns:a16="http://schemas.microsoft.com/office/drawing/2014/main" id="{4551E221-2174-95D0-25AB-CA69474D26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4209" y="1584960"/>
            <a:ext cx="2313130" cy="3017520"/>
          </a:xfrm>
          <a:prstGeom prst="rect">
            <a:avLst/>
          </a:prstGeom>
        </p:spPr>
      </p:pic>
      <p:pic>
        <p:nvPicPr>
          <p:cNvPr id="9" name="Picture 8" descr="A round ball with a design on it&#10;&#10;Description automatically generated">
            <a:extLst>
              <a:ext uri="{FF2B5EF4-FFF2-40B4-BE49-F238E27FC236}">
                <a16:creationId xmlns:a16="http://schemas.microsoft.com/office/drawing/2014/main" id="{7A5A674F-A187-E5D3-8AC8-E28BB6DB8C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2321" y="2262603"/>
            <a:ext cx="3349341" cy="2651760"/>
          </a:xfrm>
          <a:prstGeom prst="rect">
            <a:avLst/>
          </a:prstGeom>
        </p:spPr>
      </p:pic>
      <p:pic>
        <p:nvPicPr>
          <p:cNvPr id="4" name="Picture 3">
            <a:extLst>
              <a:ext uri="{FF2B5EF4-FFF2-40B4-BE49-F238E27FC236}">
                <a16:creationId xmlns:a16="http://schemas.microsoft.com/office/drawing/2014/main" id="{6FF88ADC-64F4-1C7B-BFD7-32DB8BFCA3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1120" y="2090189"/>
            <a:ext cx="2135753" cy="2512291"/>
          </a:xfrm>
          <a:prstGeom prst="rect">
            <a:avLst/>
          </a:prstGeom>
        </p:spPr>
      </p:pic>
      <p:sp>
        <p:nvSpPr>
          <p:cNvPr id="6" name="TextBox 5">
            <a:extLst>
              <a:ext uri="{FF2B5EF4-FFF2-40B4-BE49-F238E27FC236}">
                <a16:creationId xmlns:a16="http://schemas.microsoft.com/office/drawing/2014/main" id="{D8BB659C-4386-9B30-89E2-AD3B9B03C4CB}"/>
              </a:ext>
            </a:extLst>
          </p:cNvPr>
          <p:cNvSpPr txBox="1"/>
          <p:nvPr/>
        </p:nvSpPr>
        <p:spPr>
          <a:xfrm>
            <a:off x="101600" y="369455"/>
            <a:ext cx="2355273" cy="1569660"/>
          </a:xfrm>
          <a:prstGeom prst="rect">
            <a:avLst/>
          </a:prstGeom>
          <a:noFill/>
        </p:spPr>
        <p:txBody>
          <a:bodyPr wrap="square" rtlCol="0">
            <a:spAutoFit/>
          </a:bodyPr>
          <a:lstStyle/>
          <a:p>
            <a:r>
              <a:rPr lang="en-US" sz="1600" dirty="0"/>
              <a:t>Tesuque “rain god,” 1890. Mica and paint applied after firing. </a:t>
            </a:r>
          </a:p>
          <a:p>
            <a:r>
              <a:rPr lang="en-US" sz="1600" dirty="0"/>
              <a:t>1900 to 1940 these were mass marketed with some included in candy boxes.</a:t>
            </a:r>
          </a:p>
        </p:txBody>
      </p:sp>
      <p:sp>
        <p:nvSpPr>
          <p:cNvPr id="8" name="TextBox 7">
            <a:extLst>
              <a:ext uri="{FF2B5EF4-FFF2-40B4-BE49-F238E27FC236}">
                <a16:creationId xmlns:a16="http://schemas.microsoft.com/office/drawing/2014/main" id="{2ECB562C-C1D7-9E8F-F4C6-54C671C28C63}"/>
              </a:ext>
            </a:extLst>
          </p:cNvPr>
          <p:cNvSpPr txBox="1"/>
          <p:nvPr/>
        </p:nvSpPr>
        <p:spPr>
          <a:xfrm>
            <a:off x="3879273" y="914400"/>
            <a:ext cx="3057236" cy="923330"/>
          </a:xfrm>
          <a:prstGeom prst="rect">
            <a:avLst/>
          </a:prstGeom>
          <a:noFill/>
        </p:spPr>
        <p:txBody>
          <a:bodyPr wrap="square" rtlCol="0">
            <a:spAutoFit/>
          </a:bodyPr>
          <a:lstStyle/>
          <a:p>
            <a:r>
              <a:rPr lang="en-US" dirty="0"/>
              <a:t>Grace Medicine Flower</a:t>
            </a:r>
          </a:p>
          <a:p>
            <a:r>
              <a:rPr lang="en-US" dirty="0"/>
              <a:t>Santa Clara, 1991</a:t>
            </a:r>
          </a:p>
          <a:p>
            <a:r>
              <a:rPr lang="en-US" dirty="0"/>
              <a:t>Sgraffito stoppered jar</a:t>
            </a:r>
          </a:p>
        </p:txBody>
      </p:sp>
      <p:sp>
        <p:nvSpPr>
          <p:cNvPr id="10" name="TextBox 9">
            <a:extLst>
              <a:ext uri="{FF2B5EF4-FFF2-40B4-BE49-F238E27FC236}">
                <a16:creationId xmlns:a16="http://schemas.microsoft.com/office/drawing/2014/main" id="{479F5C99-9BBA-498F-BA6D-E88371C79F2E}"/>
              </a:ext>
            </a:extLst>
          </p:cNvPr>
          <p:cNvSpPr txBox="1"/>
          <p:nvPr/>
        </p:nvSpPr>
        <p:spPr>
          <a:xfrm>
            <a:off x="8497455" y="1339273"/>
            <a:ext cx="2724207" cy="923330"/>
          </a:xfrm>
          <a:prstGeom prst="rect">
            <a:avLst/>
          </a:prstGeom>
          <a:noFill/>
        </p:spPr>
        <p:txBody>
          <a:bodyPr wrap="none" rtlCol="0">
            <a:spAutoFit/>
          </a:bodyPr>
          <a:lstStyle/>
          <a:p>
            <a:r>
              <a:rPr lang="en-US" dirty="0"/>
              <a:t>Joseph Lonewolf</a:t>
            </a:r>
          </a:p>
          <a:p>
            <a:r>
              <a:rPr lang="en-US" dirty="0"/>
              <a:t>Santa Clara, 1978</a:t>
            </a:r>
          </a:p>
          <a:p>
            <a:r>
              <a:rPr lang="en-US" dirty="0"/>
              <a:t>Sgraffito miniature ceramic</a:t>
            </a:r>
          </a:p>
        </p:txBody>
      </p:sp>
      <p:sp>
        <p:nvSpPr>
          <p:cNvPr id="11" name="TextBox 10">
            <a:extLst>
              <a:ext uri="{FF2B5EF4-FFF2-40B4-BE49-F238E27FC236}">
                <a16:creationId xmlns:a16="http://schemas.microsoft.com/office/drawing/2014/main" id="{49DAD337-111A-5BE2-1ADB-C262A4AC46CE}"/>
              </a:ext>
            </a:extLst>
          </p:cNvPr>
          <p:cNvSpPr txBox="1"/>
          <p:nvPr/>
        </p:nvSpPr>
        <p:spPr>
          <a:xfrm>
            <a:off x="3879272" y="120073"/>
            <a:ext cx="5412509" cy="400110"/>
          </a:xfrm>
          <a:prstGeom prst="rect">
            <a:avLst/>
          </a:prstGeom>
          <a:noFill/>
        </p:spPr>
        <p:txBody>
          <a:bodyPr wrap="square" rtlCol="0">
            <a:spAutoFit/>
          </a:bodyPr>
          <a:lstStyle/>
          <a:p>
            <a:r>
              <a:rPr lang="en-US" sz="2000" dirty="0"/>
              <a:t>                                            Rosemary’s family</a:t>
            </a:r>
          </a:p>
        </p:txBody>
      </p:sp>
    </p:spTree>
    <p:extLst>
      <p:ext uri="{BB962C8B-B14F-4D97-AF65-F5344CB8AC3E}">
        <p14:creationId xmlns:p14="http://schemas.microsoft.com/office/powerpoint/2010/main" val="387563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4F6468-78F0-EC9E-EB15-FD3303521F86}"/>
              </a:ext>
            </a:extLst>
          </p:cNvPr>
          <p:cNvSpPr txBox="1"/>
          <p:nvPr/>
        </p:nvSpPr>
        <p:spPr>
          <a:xfrm>
            <a:off x="5137608" y="414779"/>
            <a:ext cx="6509448" cy="4585871"/>
          </a:xfrm>
          <a:prstGeom prst="rect">
            <a:avLst/>
          </a:prstGeom>
          <a:noFill/>
        </p:spPr>
        <p:txBody>
          <a:bodyPr wrap="square" rtlCol="0">
            <a:spAutoFit/>
          </a:bodyPr>
          <a:lstStyle/>
          <a:p>
            <a:r>
              <a:rPr lang="en-US" sz="1600" dirty="0"/>
              <a:t>Focus is on San Ildefonso and Santa Clara</a:t>
            </a:r>
          </a:p>
          <a:p>
            <a:r>
              <a:rPr lang="en-US" sz="1600" dirty="0"/>
              <a:t>Top two shelves show how work by Maria and Julian Martinez </a:t>
            </a:r>
          </a:p>
          <a:p>
            <a:r>
              <a:rPr lang="en-US" sz="1600" dirty="0"/>
              <a:t>and family members innovated over the years. In addition to</a:t>
            </a:r>
          </a:p>
          <a:p>
            <a:r>
              <a:rPr lang="en-US" sz="1600" dirty="0"/>
              <a:t>Working with her husband, Maria worked with her son, Popovi Da and daughter-in-law Santana. </a:t>
            </a:r>
          </a:p>
          <a:p>
            <a:endParaRPr lang="en-US" sz="1600" dirty="0"/>
          </a:p>
          <a:p>
            <a:r>
              <a:rPr lang="en-US" sz="1600" dirty="0"/>
              <a:t>Note innovation from polychrome on the second shelf, to blackware with matte paint design, to sgraffito with stone and shell inset. </a:t>
            </a:r>
          </a:p>
          <a:p>
            <a:endParaRPr lang="en-US" dirty="0"/>
          </a:p>
          <a:p>
            <a:r>
              <a:rPr lang="en-US" sz="1600" dirty="0"/>
              <a:t>On the third shelf you could note some Tafoya family work including the impressive recurve and carving of the Virginia Ebelacker jar (far left), Margaret Tafoya’s eldest daughter, and far right, another daughter Mela Youngblood recognized for her ability to polish. More Tafoya family ceramics are located to the left of the shelves. </a:t>
            </a:r>
          </a:p>
          <a:p>
            <a:endParaRPr lang="en-US" sz="1600" dirty="0"/>
          </a:p>
          <a:p>
            <a:r>
              <a:rPr lang="en-US" sz="1600" dirty="0"/>
              <a:t>Note Susan Folwell “Harry Potter Plate.”  You can brush up on your Hogwarts</a:t>
            </a:r>
          </a:p>
          <a:p>
            <a:r>
              <a:rPr lang="en-US" dirty="0"/>
              <a:t>                                                               </a:t>
            </a:r>
            <a:r>
              <a:rPr lang="en-US" sz="1600" dirty="0"/>
              <a:t> symbolism </a:t>
            </a:r>
          </a:p>
          <a:p>
            <a:r>
              <a:rPr lang="en-US" sz="1600" dirty="0"/>
              <a:t>                                                                         </a:t>
            </a:r>
          </a:p>
        </p:txBody>
      </p:sp>
      <p:pic>
        <p:nvPicPr>
          <p:cNvPr id="3" name="Picture 2">
            <a:extLst>
              <a:ext uri="{FF2B5EF4-FFF2-40B4-BE49-F238E27FC236}">
                <a16:creationId xmlns:a16="http://schemas.microsoft.com/office/drawing/2014/main" id="{BFF14AE7-EA5A-DF3A-4A33-F5BFECC822F2}"/>
              </a:ext>
            </a:extLst>
          </p:cNvPr>
          <p:cNvPicPr>
            <a:picLocks noChangeAspect="1"/>
          </p:cNvPicPr>
          <p:nvPr/>
        </p:nvPicPr>
        <p:blipFill>
          <a:blip r:embed="rId2"/>
          <a:stretch>
            <a:fillRect/>
          </a:stretch>
        </p:blipFill>
        <p:spPr>
          <a:xfrm>
            <a:off x="-145380" y="-110837"/>
            <a:ext cx="5352288" cy="6858000"/>
          </a:xfrm>
          <a:prstGeom prst="rect">
            <a:avLst/>
          </a:prstGeom>
        </p:spPr>
      </p:pic>
      <p:pic>
        <p:nvPicPr>
          <p:cNvPr id="6146" name="Picture 2" descr="File: 'Z0007139'">
            <a:extLst>
              <a:ext uri="{FF2B5EF4-FFF2-40B4-BE49-F238E27FC236}">
                <a16:creationId xmlns:a16="http://schemas.microsoft.com/office/drawing/2014/main" id="{CCA059C3-636B-006F-86DD-F5ADB3AD428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71525" y="4506503"/>
            <a:ext cx="2160563"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958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descr="File: '0106027b'">
            <a:extLst>
              <a:ext uri="{FF2B5EF4-FFF2-40B4-BE49-F238E27FC236}">
                <a16:creationId xmlns:a16="http://schemas.microsoft.com/office/drawing/2014/main" id="{3B263295-56BF-8993-62EA-936FE880B28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35560" y="1084556"/>
            <a:ext cx="2888055" cy="26526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 'Z0003259'">
            <a:extLst>
              <a:ext uri="{FF2B5EF4-FFF2-40B4-BE49-F238E27FC236}">
                <a16:creationId xmlns:a16="http://schemas.microsoft.com/office/drawing/2014/main" id="{9B1B5E8C-A990-E925-3E19-745F16B3B95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7279" y="3839674"/>
            <a:ext cx="3246336" cy="2834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77E5A6-4088-57B3-C983-D35A1E9B7F48}"/>
              </a:ext>
            </a:extLst>
          </p:cNvPr>
          <p:cNvSpPr txBox="1"/>
          <p:nvPr/>
        </p:nvSpPr>
        <p:spPr>
          <a:xfrm>
            <a:off x="398352" y="715224"/>
            <a:ext cx="3493329" cy="369332"/>
          </a:xfrm>
          <a:prstGeom prst="rect">
            <a:avLst/>
          </a:prstGeom>
          <a:noFill/>
        </p:spPr>
        <p:txBody>
          <a:bodyPr wrap="none" rtlCol="0">
            <a:spAutoFit/>
          </a:bodyPr>
          <a:lstStyle/>
          <a:p>
            <a:r>
              <a:rPr lang="en-US" dirty="0"/>
              <a:t>Martinez Family: Always Innovating</a:t>
            </a:r>
          </a:p>
        </p:txBody>
      </p:sp>
      <p:sp>
        <p:nvSpPr>
          <p:cNvPr id="3" name="TextBox 2">
            <a:extLst>
              <a:ext uri="{FF2B5EF4-FFF2-40B4-BE49-F238E27FC236}">
                <a16:creationId xmlns:a16="http://schemas.microsoft.com/office/drawing/2014/main" id="{6FF40228-4D4D-3964-8039-463BDAF3D37A}"/>
              </a:ext>
            </a:extLst>
          </p:cNvPr>
          <p:cNvSpPr txBox="1"/>
          <p:nvPr/>
        </p:nvSpPr>
        <p:spPr>
          <a:xfrm>
            <a:off x="4211782" y="4359564"/>
            <a:ext cx="5320624" cy="646331"/>
          </a:xfrm>
          <a:prstGeom prst="rect">
            <a:avLst/>
          </a:prstGeom>
          <a:noFill/>
        </p:spPr>
        <p:txBody>
          <a:bodyPr wrap="none" rtlCol="0">
            <a:spAutoFit/>
          </a:bodyPr>
          <a:lstStyle/>
          <a:p>
            <a:r>
              <a:rPr lang="en-US" dirty="0"/>
              <a:t>Maria and Julian Martinez plate with Mimbres inspired</a:t>
            </a:r>
          </a:p>
          <a:p>
            <a:r>
              <a:rPr lang="en-US" dirty="0"/>
              <a:t>feather design, c. 1925</a:t>
            </a:r>
          </a:p>
        </p:txBody>
      </p:sp>
      <p:sp>
        <p:nvSpPr>
          <p:cNvPr id="4" name="TextBox 3">
            <a:extLst>
              <a:ext uri="{FF2B5EF4-FFF2-40B4-BE49-F238E27FC236}">
                <a16:creationId xmlns:a16="http://schemas.microsoft.com/office/drawing/2014/main" id="{74092B12-08DD-2B66-ECC4-8F6F2317BF64}"/>
              </a:ext>
            </a:extLst>
          </p:cNvPr>
          <p:cNvSpPr txBox="1"/>
          <p:nvPr/>
        </p:nvSpPr>
        <p:spPr>
          <a:xfrm>
            <a:off x="4729018" y="1560945"/>
            <a:ext cx="4860754" cy="369332"/>
          </a:xfrm>
          <a:prstGeom prst="rect">
            <a:avLst/>
          </a:prstGeom>
          <a:noFill/>
        </p:spPr>
        <p:txBody>
          <a:bodyPr wrap="none" rtlCol="0">
            <a:spAutoFit/>
          </a:bodyPr>
          <a:lstStyle/>
          <a:p>
            <a:r>
              <a:rPr lang="en-US" dirty="0"/>
              <a:t>Maria and Julian Martinez polychrome jar, c. 1915</a:t>
            </a:r>
          </a:p>
        </p:txBody>
      </p:sp>
    </p:spTree>
    <p:extLst>
      <p:ext uri="{BB962C8B-B14F-4D97-AF65-F5344CB8AC3E}">
        <p14:creationId xmlns:p14="http://schemas.microsoft.com/office/powerpoint/2010/main" val="2542893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8" name="Picture 4" descr="File: 'Z0005092'">
            <a:extLst>
              <a:ext uri="{FF2B5EF4-FFF2-40B4-BE49-F238E27FC236}">
                <a16:creationId xmlns:a16="http://schemas.microsoft.com/office/drawing/2014/main" id="{2FFB41F1-3303-4FD2-20BB-F19EF091999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284966" y="1544782"/>
            <a:ext cx="2890535" cy="3291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F7A0C1-BB36-A0FE-26B9-4572DAB77175}"/>
              </a:ext>
            </a:extLst>
          </p:cNvPr>
          <p:cNvSpPr txBox="1"/>
          <p:nvPr/>
        </p:nvSpPr>
        <p:spPr>
          <a:xfrm rot="10800000" flipH="1" flipV="1">
            <a:off x="4452595" y="2401040"/>
            <a:ext cx="2770240" cy="646331"/>
          </a:xfrm>
          <a:prstGeom prst="rect">
            <a:avLst/>
          </a:prstGeom>
          <a:noFill/>
        </p:spPr>
        <p:txBody>
          <a:bodyPr wrap="square" rtlCol="0">
            <a:spAutoFit/>
          </a:bodyPr>
          <a:lstStyle/>
          <a:p>
            <a:r>
              <a:rPr lang="en-US" dirty="0"/>
              <a:t>Tony Da, Maria’s grandson, late 1960s</a:t>
            </a:r>
          </a:p>
        </p:txBody>
      </p:sp>
      <p:pic>
        <p:nvPicPr>
          <p:cNvPr id="1030" name="Picture 6" descr="File: '0118157b'">
            <a:extLst>
              <a:ext uri="{FF2B5EF4-FFF2-40B4-BE49-F238E27FC236}">
                <a16:creationId xmlns:a16="http://schemas.microsoft.com/office/drawing/2014/main" id="{D055DDE6-88D1-0E7E-BD63-1E8F27B341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4801" y="3682538"/>
            <a:ext cx="221596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 '0118161b'">
            <a:extLst>
              <a:ext uri="{FF2B5EF4-FFF2-40B4-BE49-F238E27FC236}">
                <a16:creationId xmlns:a16="http://schemas.microsoft.com/office/drawing/2014/main" id="{704996DB-FF95-3FCD-CA6B-6491008D73A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4801" y="242598"/>
            <a:ext cx="2640395" cy="3017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668D2A-1746-F842-0E59-109EE6C40F4C}"/>
              </a:ext>
            </a:extLst>
          </p:cNvPr>
          <p:cNvSpPr txBox="1"/>
          <p:nvPr/>
        </p:nvSpPr>
        <p:spPr>
          <a:xfrm>
            <a:off x="3066473" y="242598"/>
            <a:ext cx="5246254" cy="369332"/>
          </a:xfrm>
          <a:prstGeom prst="rect">
            <a:avLst/>
          </a:prstGeom>
          <a:noFill/>
        </p:spPr>
        <p:txBody>
          <a:bodyPr wrap="square" rtlCol="0">
            <a:spAutoFit/>
          </a:bodyPr>
          <a:lstStyle/>
          <a:p>
            <a:r>
              <a:rPr lang="en-US" dirty="0"/>
              <a:t>Maria Martinez and her son Popovi Da, 1960s</a:t>
            </a:r>
          </a:p>
        </p:txBody>
      </p:sp>
      <p:sp>
        <p:nvSpPr>
          <p:cNvPr id="5" name="TextBox 4">
            <a:extLst>
              <a:ext uri="{FF2B5EF4-FFF2-40B4-BE49-F238E27FC236}">
                <a16:creationId xmlns:a16="http://schemas.microsoft.com/office/drawing/2014/main" id="{D9777AF8-4A54-4F2F-AAC3-79446CC788BF}"/>
              </a:ext>
            </a:extLst>
          </p:cNvPr>
          <p:cNvSpPr txBox="1"/>
          <p:nvPr/>
        </p:nvSpPr>
        <p:spPr>
          <a:xfrm>
            <a:off x="2824901" y="4276436"/>
            <a:ext cx="2890535" cy="369332"/>
          </a:xfrm>
          <a:prstGeom prst="rect">
            <a:avLst/>
          </a:prstGeom>
          <a:noFill/>
        </p:spPr>
        <p:txBody>
          <a:bodyPr wrap="square" rtlCol="0">
            <a:spAutoFit/>
          </a:bodyPr>
          <a:lstStyle/>
          <a:p>
            <a:r>
              <a:rPr lang="en-US" dirty="0"/>
              <a:t>Maria with Tony Da, 1972</a:t>
            </a:r>
          </a:p>
        </p:txBody>
      </p:sp>
    </p:spTree>
    <p:extLst>
      <p:ext uri="{BB962C8B-B14F-4D97-AF65-F5344CB8AC3E}">
        <p14:creationId xmlns:p14="http://schemas.microsoft.com/office/powerpoint/2010/main" val="4205718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4FD438F-2B63-0726-9AD5-6F81A44DD44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698" y="622169"/>
            <a:ext cx="4320540" cy="576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4739228-3448-77A1-39E2-78AED4F5B16F}"/>
              </a:ext>
            </a:extLst>
          </p:cNvPr>
          <p:cNvSpPr txBox="1"/>
          <p:nvPr/>
        </p:nvSpPr>
        <p:spPr>
          <a:xfrm>
            <a:off x="4953000" y="1443479"/>
            <a:ext cx="5705764" cy="3970318"/>
          </a:xfrm>
          <a:prstGeom prst="rect">
            <a:avLst/>
          </a:prstGeom>
          <a:noFill/>
        </p:spPr>
        <p:txBody>
          <a:bodyPr wrap="square" rtlCol="0">
            <a:spAutoFit/>
          </a:bodyPr>
          <a:lstStyle/>
          <a:p>
            <a:r>
              <a:rPr lang="en-US" dirty="0"/>
              <a:t>Tafoya family ceramics</a:t>
            </a:r>
          </a:p>
          <a:p>
            <a:r>
              <a:rPr lang="en-US" dirty="0"/>
              <a:t>Far left: Margaret Tafoya identified this storage jar as her early work, 1925, during a 1995 visit to the Heard. </a:t>
            </a:r>
          </a:p>
          <a:p>
            <a:endParaRPr lang="en-US" dirty="0"/>
          </a:p>
          <a:p>
            <a:r>
              <a:rPr lang="en-US" dirty="0"/>
              <a:t>A  later work 1973 by Margaret Tafoya. This is a chance to talk about the bear paw referencing a story about leading the ancestors to water.</a:t>
            </a:r>
          </a:p>
          <a:p>
            <a:endParaRPr lang="en-US" dirty="0"/>
          </a:p>
          <a:p>
            <a:r>
              <a:rPr lang="en-US" dirty="0"/>
              <a:t>Nathan Youngblood has been an important advisor to the Heard. Here is an innovated teardrop shape. Santa Clara ceramicists are noted for their carving. </a:t>
            </a:r>
          </a:p>
          <a:p>
            <a:endParaRPr lang="en-US" dirty="0"/>
          </a:p>
          <a:p>
            <a:r>
              <a:rPr lang="en-US" dirty="0"/>
              <a:t>Far right Sara Fina Tafoya. Identified by her </a:t>
            </a:r>
          </a:p>
          <a:p>
            <a:r>
              <a:rPr lang="en-US" dirty="0"/>
              <a:t>great grandson Nathan Tafoya based upon the bear paw. </a:t>
            </a:r>
          </a:p>
        </p:txBody>
      </p:sp>
    </p:spTree>
    <p:extLst>
      <p:ext uri="{BB962C8B-B14F-4D97-AF65-F5344CB8AC3E}">
        <p14:creationId xmlns:p14="http://schemas.microsoft.com/office/powerpoint/2010/main" val="4252281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133CC-D050-10CF-04B7-1CD22CE3AF4A}"/>
              </a:ext>
            </a:extLst>
          </p:cNvPr>
          <p:cNvSpPr txBox="1"/>
          <p:nvPr/>
        </p:nvSpPr>
        <p:spPr>
          <a:xfrm>
            <a:off x="5264726" y="563417"/>
            <a:ext cx="4572000" cy="1754326"/>
          </a:xfrm>
          <a:prstGeom prst="rect">
            <a:avLst/>
          </a:prstGeom>
          <a:noFill/>
        </p:spPr>
        <p:txBody>
          <a:bodyPr wrap="square" rtlCol="0">
            <a:spAutoFit/>
          </a:bodyPr>
          <a:lstStyle/>
          <a:p>
            <a:r>
              <a:rPr lang="en-US" dirty="0"/>
              <a:t>Rio Grande Pueblo Jewelry</a:t>
            </a:r>
          </a:p>
          <a:p>
            <a:pPr marL="285750" indent="-285750">
              <a:buFont typeface="Arial" panose="020B0604020202020204" pitchFamily="34" charset="0"/>
              <a:buChar char="•"/>
            </a:pPr>
            <a:r>
              <a:rPr lang="en-US" dirty="0"/>
              <a:t> Emphasize lapidary work, with newer examples of silversmithing </a:t>
            </a:r>
          </a:p>
          <a:p>
            <a:pPr marL="285750" indent="-285750">
              <a:buFont typeface="Arial" panose="020B0604020202020204" pitchFamily="34" charset="0"/>
              <a:buChar char="•"/>
            </a:pPr>
            <a:r>
              <a:rPr lang="en-US" dirty="0"/>
              <a:t>Artists carrying forward the tradition seen in the necklace in the Ancestral section </a:t>
            </a:r>
          </a:p>
          <a:p>
            <a:pPr marL="285750" indent="-285750">
              <a:buFont typeface="Arial" panose="020B0604020202020204" pitchFamily="34" charset="0"/>
              <a:buChar char="•"/>
            </a:pPr>
            <a:endParaRPr lang="en-US" dirty="0"/>
          </a:p>
        </p:txBody>
      </p:sp>
      <p:pic>
        <p:nvPicPr>
          <p:cNvPr id="2050" name="Picture 2">
            <a:extLst>
              <a:ext uri="{FF2B5EF4-FFF2-40B4-BE49-F238E27FC236}">
                <a16:creationId xmlns:a16="http://schemas.microsoft.com/office/drawing/2014/main" id="{00ECC6ED-75BA-E527-FD66-FDE9CF52C4F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4908" y="217200"/>
            <a:ext cx="2674620" cy="356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3F92E83C-B43F-AB26-0220-543DEE5D019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804142"/>
            <a:ext cx="3901440" cy="196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82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descr="File: 'Z0010759'">
            <a:extLst>
              <a:ext uri="{FF2B5EF4-FFF2-40B4-BE49-F238E27FC236}">
                <a16:creationId xmlns:a16="http://schemas.microsoft.com/office/drawing/2014/main" id="{0CD62323-2EED-BB7D-32EB-6CBAFBF1959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1818" y="455179"/>
            <a:ext cx="3158837" cy="29738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 '0118352b'">
            <a:extLst>
              <a:ext uri="{FF2B5EF4-FFF2-40B4-BE49-F238E27FC236}">
                <a16:creationId xmlns:a16="http://schemas.microsoft.com/office/drawing/2014/main" id="{D32A64A2-A3C7-54EB-3FE8-9A94A6AFDED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1818" y="4137890"/>
            <a:ext cx="2687783" cy="19488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DE6BF9-FD5F-7B65-F59E-B955BE21EC95}"/>
              </a:ext>
            </a:extLst>
          </p:cNvPr>
          <p:cNvSpPr txBox="1"/>
          <p:nvPr/>
        </p:nvSpPr>
        <p:spPr>
          <a:xfrm>
            <a:off x="4488873" y="822036"/>
            <a:ext cx="7459799" cy="2585323"/>
          </a:xfrm>
          <a:prstGeom prst="rect">
            <a:avLst/>
          </a:prstGeom>
          <a:noFill/>
        </p:spPr>
        <p:txBody>
          <a:bodyPr wrap="none" rtlCol="0">
            <a:spAutoFit/>
          </a:bodyPr>
          <a:lstStyle/>
          <a:p>
            <a:r>
              <a:rPr lang="en-US" dirty="0"/>
              <a:t>Mike Bird-Romero, Ohkay Owingeh</a:t>
            </a:r>
          </a:p>
          <a:p>
            <a:r>
              <a:rPr lang="en-US" dirty="0"/>
              <a:t> Casino Token Pin, 1999</a:t>
            </a:r>
          </a:p>
          <a:p>
            <a:endParaRPr lang="en-US" dirty="0"/>
          </a:p>
          <a:p>
            <a:r>
              <a:rPr lang="en-US" sz="1800" dirty="0">
                <a:solidFill>
                  <a:srgbClr val="000000"/>
                </a:solidFill>
                <a:effectLst/>
                <a:ea typeface="Times New Roman" panose="02020603050405020304" pitchFamily="18" charset="0"/>
              </a:rPr>
              <a:t>“This pin is patterned after the old Zuni manta pins that held silver dollars</a:t>
            </a:r>
          </a:p>
          <a:p>
            <a:r>
              <a:rPr lang="en-US" sz="1800" dirty="0">
                <a:solidFill>
                  <a:srgbClr val="000000"/>
                </a:solidFill>
                <a:effectLst/>
                <a:ea typeface="Times New Roman" panose="02020603050405020304" pitchFamily="18" charset="0"/>
              </a:rPr>
              <a:t> or other coins. Here the coin is a slot machine token from Acoma Pueblo’s </a:t>
            </a:r>
          </a:p>
          <a:p>
            <a:r>
              <a:rPr lang="en-US" sz="1800" dirty="0">
                <a:solidFill>
                  <a:srgbClr val="000000"/>
                </a:solidFill>
                <a:effectLst/>
                <a:ea typeface="Times New Roman" panose="02020603050405020304" pitchFamily="18" charset="0"/>
              </a:rPr>
              <a:t>Sky City Casino. The inspiration for the pin evolved from the various attitudes </a:t>
            </a:r>
          </a:p>
          <a:p>
            <a:r>
              <a:rPr lang="en-US" sz="1800" dirty="0">
                <a:solidFill>
                  <a:srgbClr val="000000"/>
                </a:solidFill>
                <a:effectLst/>
                <a:ea typeface="Times New Roman" panose="02020603050405020304" pitchFamily="18" charset="0"/>
              </a:rPr>
              <a:t>held by non‑Indians in regard to Indian gaming. The four beads are from </a:t>
            </a:r>
          </a:p>
          <a:p>
            <a:r>
              <a:rPr lang="en-US" sz="1800" dirty="0">
                <a:solidFill>
                  <a:srgbClr val="000000"/>
                </a:solidFill>
                <a:effectLst/>
                <a:ea typeface="Times New Roman" panose="02020603050405020304" pitchFamily="18" charset="0"/>
              </a:rPr>
              <a:t>an old necklace; the holes were drilled with a pump drill." Mike Bird-Romero</a:t>
            </a:r>
            <a:endParaRPr lang="en-US" dirty="0"/>
          </a:p>
          <a:p>
            <a:r>
              <a:rPr lang="en-US" dirty="0"/>
              <a:t> </a:t>
            </a:r>
          </a:p>
        </p:txBody>
      </p:sp>
      <p:sp>
        <p:nvSpPr>
          <p:cNvPr id="3" name="TextBox 2">
            <a:extLst>
              <a:ext uri="{FF2B5EF4-FFF2-40B4-BE49-F238E27FC236}">
                <a16:creationId xmlns:a16="http://schemas.microsoft.com/office/drawing/2014/main" id="{F9320EA6-06B7-9EAA-1567-23C57FB4E189}"/>
              </a:ext>
            </a:extLst>
          </p:cNvPr>
          <p:cNvSpPr txBox="1"/>
          <p:nvPr/>
        </p:nvSpPr>
        <p:spPr>
          <a:xfrm>
            <a:off x="4627418" y="4313382"/>
            <a:ext cx="7200369" cy="3416320"/>
          </a:xfrm>
          <a:prstGeom prst="rect">
            <a:avLst/>
          </a:prstGeom>
          <a:noFill/>
        </p:spPr>
        <p:txBody>
          <a:bodyPr wrap="none" rtlCol="0">
            <a:spAutoFit/>
          </a:bodyPr>
          <a:lstStyle/>
          <a:p>
            <a:r>
              <a:rPr lang="en-US" dirty="0"/>
              <a:t>Angie Reano Owen, Santo Domingo</a:t>
            </a:r>
          </a:p>
          <a:p>
            <a:r>
              <a:rPr lang="en-US" dirty="0"/>
              <a:t>Mosaic shell bracelet, 1986</a:t>
            </a:r>
          </a:p>
          <a:p>
            <a:endParaRPr lang="en-US" dirty="0"/>
          </a:p>
          <a:p>
            <a:r>
              <a:rPr lang="en-US" sz="1800" dirty="0">
                <a:solidFill>
                  <a:srgbClr val="000000"/>
                </a:solidFill>
                <a:effectLst/>
                <a:ea typeface="Times New Roman" panose="02020603050405020304" pitchFamily="18" charset="0"/>
              </a:rPr>
              <a:t>“The shell dictates to me a design, the work, the material I’m going to use. </a:t>
            </a:r>
          </a:p>
          <a:p>
            <a:r>
              <a:rPr lang="en-US" sz="1800" dirty="0">
                <a:solidFill>
                  <a:srgbClr val="000000"/>
                </a:solidFill>
                <a:effectLst/>
                <a:ea typeface="Times New Roman" panose="02020603050405020304" pitchFamily="18" charset="0"/>
              </a:rPr>
              <a:t>I visualize the design as I’m gluing.”</a:t>
            </a:r>
          </a:p>
          <a:p>
            <a:endParaRPr lang="en-US" dirty="0">
              <a:solidFill>
                <a:srgbClr val="000000"/>
              </a:solidFill>
              <a:ea typeface="Times New Roman" panose="02020603050405020304" pitchFamily="18" charset="0"/>
            </a:endParaRPr>
          </a:p>
          <a:p>
            <a:pPr marL="285750" indent="-285750">
              <a:buFont typeface="Arial" panose="020B0604020202020204" pitchFamily="34" charset="0"/>
              <a:buChar char="•"/>
            </a:pPr>
            <a:r>
              <a:rPr lang="en-US" dirty="0">
                <a:solidFill>
                  <a:srgbClr val="000000"/>
                </a:solidFill>
                <a:ea typeface="Times New Roman" panose="02020603050405020304" pitchFamily="18" charset="0"/>
              </a:rPr>
              <a:t>P</a:t>
            </a:r>
            <a:r>
              <a:rPr lang="en-US" sz="1800" dirty="0">
                <a:solidFill>
                  <a:srgbClr val="000000"/>
                </a:solidFill>
                <a:effectLst/>
                <a:ea typeface="Times New Roman" panose="02020603050405020304" pitchFamily="18" charset="0"/>
              </a:rPr>
              <a:t>eople will see in the </a:t>
            </a:r>
            <a:r>
              <a:rPr lang="en-US" dirty="0">
                <a:solidFill>
                  <a:srgbClr val="000000"/>
                </a:solidFill>
                <a:ea typeface="Times New Roman" panose="02020603050405020304" pitchFamily="18" charset="0"/>
              </a:rPr>
              <a:t>ancestral </a:t>
            </a:r>
            <a:r>
              <a:rPr lang="en-US" sz="1800" dirty="0">
                <a:solidFill>
                  <a:srgbClr val="000000"/>
                </a:solidFill>
                <a:effectLst/>
                <a:ea typeface="Times New Roman" panose="02020603050405020304" pitchFamily="18" charset="0"/>
              </a:rPr>
              <a:t>Huhugam area another example of </a:t>
            </a:r>
          </a:p>
          <a:p>
            <a:r>
              <a:rPr lang="en-US" sz="1800" dirty="0">
                <a:solidFill>
                  <a:srgbClr val="000000"/>
                </a:solidFill>
                <a:effectLst/>
                <a:ea typeface="Times New Roman" panose="02020603050405020304" pitchFamily="18" charset="0"/>
              </a:rPr>
              <a:t>shell mosaic.  </a:t>
            </a:r>
          </a:p>
          <a:p>
            <a:endParaRPr lang="en-US" sz="1800" dirty="0">
              <a:effectLst/>
              <a:ea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3429168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100" name="Picture 4" descr="File: '0106015b'">
            <a:extLst>
              <a:ext uri="{FF2B5EF4-FFF2-40B4-BE49-F238E27FC236}">
                <a16:creationId xmlns:a16="http://schemas.microsoft.com/office/drawing/2014/main" id="{7146FDD7-B51C-7A17-3555-0BD6AF73A9B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144703" y="1534268"/>
            <a:ext cx="1579168" cy="1737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BDE855C-5478-9A44-8FDA-B21C894500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877" y="1372343"/>
            <a:ext cx="3828912" cy="2926080"/>
          </a:xfrm>
          <a:prstGeom prst="rect">
            <a:avLst/>
          </a:prstGeom>
        </p:spPr>
      </p:pic>
      <p:sp>
        <p:nvSpPr>
          <p:cNvPr id="5" name="TextBox 4">
            <a:extLst>
              <a:ext uri="{FF2B5EF4-FFF2-40B4-BE49-F238E27FC236}">
                <a16:creationId xmlns:a16="http://schemas.microsoft.com/office/drawing/2014/main" id="{C7C9D5B1-FF5D-47B3-1AB1-A26637E4D1BA}"/>
              </a:ext>
            </a:extLst>
          </p:cNvPr>
          <p:cNvSpPr txBox="1"/>
          <p:nvPr/>
        </p:nvSpPr>
        <p:spPr>
          <a:xfrm>
            <a:off x="847723" y="800100"/>
            <a:ext cx="3727559" cy="461665"/>
          </a:xfrm>
          <a:prstGeom prst="rect">
            <a:avLst/>
          </a:prstGeom>
          <a:noFill/>
        </p:spPr>
        <p:txBody>
          <a:bodyPr wrap="none" rtlCol="0">
            <a:spAutoFit/>
          </a:bodyPr>
          <a:lstStyle/>
          <a:p>
            <a:r>
              <a:rPr lang="en-US" sz="2400" dirty="0"/>
              <a:t>Betrothal and Wedding Vase</a:t>
            </a:r>
          </a:p>
        </p:txBody>
      </p:sp>
      <p:sp>
        <p:nvSpPr>
          <p:cNvPr id="6" name="TextBox 5">
            <a:extLst>
              <a:ext uri="{FF2B5EF4-FFF2-40B4-BE49-F238E27FC236}">
                <a16:creationId xmlns:a16="http://schemas.microsoft.com/office/drawing/2014/main" id="{D9A33596-650B-30E1-37A5-38875EBA836C}"/>
              </a:ext>
            </a:extLst>
          </p:cNvPr>
          <p:cNvSpPr txBox="1"/>
          <p:nvPr/>
        </p:nvSpPr>
        <p:spPr>
          <a:xfrm>
            <a:off x="581025" y="4867275"/>
            <a:ext cx="9473427" cy="2031325"/>
          </a:xfrm>
          <a:prstGeom prst="rect">
            <a:avLst/>
          </a:prstGeom>
          <a:noFill/>
        </p:spPr>
        <p:txBody>
          <a:bodyPr wrap="none" rtlCol="0">
            <a:spAutoFit/>
          </a:bodyPr>
          <a:lstStyle/>
          <a:p>
            <a:r>
              <a:rPr lang="en-US" dirty="0"/>
              <a:t>Pablita Velarde, Santa Clara</a:t>
            </a:r>
          </a:p>
          <a:p>
            <a:r>
              <a:rPr lang="en-US" i="1" dirty="0"/>
              <a:t>Betrothal</a:t>
            </a:r>
            <a:r>
              <a:rPr lang="en-US" dirty="0"/>
              <a:t>, 1953</a:t>
            </a:r>
          </a:p>
          <a:p>
            <a:endParaRPr lang="en-US" i="1" dirty="0"/>
          </a:p>
          <a:p>
            <a:r>
              <a:rPr lang="en-US" dirty="0"/>
              <a:t>Pablita Velarde remarked that she was the little girl  watching from the kitchen.</a:t>
            </a:r>
          </a:p>
          <a:p>
            <a:r>
              <a:rPr lang="en-US" dirty="0"/>
              <a:t>It is in HOME, in part, because she included the glimpse of a kitchen. So many of the people who</a:t>
            </a:r>
          </a:p>
          <a:p>
            <a:r>
              <a:rPr lang="en-US" dirty="0"/>
              <a:t>discussed home, spoke of the greeting given in welcome to a pueblo home asking are you well and </a:t>
            </a:r>
          </a:p>
          <a:p>
            <a:r>
              <a:rPr lang="en-US" dirty="0"/>
              <a:t>have you eaten. </a:t>
            </a:r>
          </a:p>
        </p:txBody>
      </p:sp>
      <p:sp>
        <p:nvSpPr>
          <p:cNvPr id="7" name="TextBox 6">
            <a:extLst>
              <a:ext uri="{FF2B5EF4-FFF2-40B4-BE49-F238E27FC236}">
                <a16:creationId xmlns:a16="http://schemas.microsoft.com/office/drawing/2014/main" id="{5B72C97D-6DB7-4BC2-B1E0-5A07DEEC47A9}"/>
              </a:ext>
            </a:extLst>
          </p:cNvPr>
          <p:cNvSpPr txBox="1"/>
          <p:nvPr/>
        </p:nvSpPr>
        <p:spPr>
          <a:xfrm>
            <a:off x="6971168" y="235391"/>
            <a:ext cx="5151422" cy="3785652"/>
          </a:xfrm>
          <a:prstGeom prst="rect">
            <a:avLst/>
          </a:prstGeom>
          <a:noFill/>
        </p:spPr>
        <p:txBody>
          <a:bodyPr wrap="square" rtlCol="0">
            <a:spAutoFit/>
          </a:bodyPr>
          <a:lstStyle/>
          <a:p>
            <a:r>
              <a:rPr lang="en-US" sz="1600"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Wedding </a:t>
            </a:r>
            <a:r>
              <a:rPr lang="en-US" sz="1600" dirty="0">
                <a:solidFill>
                  <a:srgbClr val="30383D"/>
                </a:solidFill>
                <a:latin typeface="Calibri" panose="020F0502020204030204" pitchFamily="34" charset="0"/>
                <a:ea typeface="Calibri" panose="020F0502020204030204" pitchFamily="34" charset="0"/>
                <a:cs typeface="Calibri" panose="020F0502020204030204" pitchFamily="34" charset="0"/>
              </a:rPr>
              <a:t>v</a:t>
            </a:r>
            <a:r>
              <a:rPr lang="en-US" sz="1600"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ase, San Ildefonso, </a:t>
            </a:r>
          </a:p>
          <a:p>
            <a:r>
              <a:rPr lang="en-US" sz="1600" dirty="0">
                <a:solidFill>
                  <a:srgbClr val="30383D"/>
                </a:solidFill>
                <a:latin typeface="Calibri" panose="020F0502020204030204" pitchFamily="34" charset="0"/>
                <a:ea typeface="Calibri" panose="020F0502020204030204" pitchFamily="34" charset="0"/>
                <a:cs typeface="Calibri" panose="020F0502020204030204" pitchFamily="34" charset="0"/>
              </a:rPr>
              <a:t>1890-1920</a:t>
            </a:r>
          </a:p>
          <a:p>
            <a:r>
              <a:rPr lang="en-US" sz="1600"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Kathy Wan </a:t>
            </a:r>
            <a:r>
              <a:rPr lang="en-US" sz="1600" i="0" dirty="0" err="1">
                <a:solidFill>
                  <a:srgbClr val="30383D"/>
                </a:solidFill>
                <a:effectLst/>
                <a:latin typeface="Calibri" panose="020F0502020204030204" pitchFamily="34" charset="0"/>
                <a:ea typeface="Calibri" panose="020F0502020204030204" pitchFamily="34" charset="0"/>
                <a:cs typeface="Calibri" panose="020F0502020204030204" pitchFamily="34" charset="0"/>
              </a:rPr>
              <a:t>Povi</a:t>
            </a:r>
            <a:r>
              <a:rPr lang="en-US" sz="1600"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 Sanchez commented on this in the label.  “I love this. The mouths are like birds, you can see that little beak on either side. And then I love the flowers on here. That's a nice flower design and so you get the idea that it's nurturing and watering the flowers, the plants. And it has a butterfly on there, a bug coming to get the nectar, so I love the way that's zooming in. And on the other side also, this same plant, the dye and it's with the black "</a:t>
            </a:r>
            <a:r>
              <a:rPr lang="en-US" sz="1600" i="0" dirty="0" err="1">
                <a:solidFill>
                  <a:srgbClr val="30383D"/>
                </a:solidFill>
                <a:effectLst/>
                <a:latin typeface="Calibri" panose="020F0502020204030204" pitchFamily="34" charset="0"/>
                <a:ea typeface="Calibri" panose="020F0502020204030204" pitchFamily="34" charset="0"/>
                <a:cs typeface="Calibri" panose="020F0502020204030204" pitchFamily="34" charset="0"/>
              </a:rPr>
              <a:t>wuaco</a:t>
            </a:r>
            <a:r>
              <a:rPr lang="en-US" sz="1600"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 and the San Ildefonso red and it also has a surface on the bottom that's polished, and it's not dye. It looks like just the same clay surface, but you can tell it's rubbed with a stone. But this is a little further take from the polychrome. The style is the same. I just love it! Springtime!”</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052C1E9-552E-7291-2650-E54F41D9D8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3400" y="3346879"/>
            <a:ext cx="2194560" cy="2194560"/>
          </a:xfrm>
          <a:prstGeom prst="rect">
            <a:avLst/>
          </a:prstGeom>
        </p:spPr>
      </p:pic>
    </p:spTree>
    <p:extLst>
      <p:ext uri="{BB962C8B-B14F-4D97-AF65-F5344CB8AC3E}">
        <p14:creationId xmlns:p14="http://schemas.microsoft.com/office/powerpoint/2010/main" val="3802199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BC1E9B-73EE-3C44-EA6D-4E6FC6B210A0}"/>
              </a:ext>
            </a:extLst>
          </p:cNvPr>
          <p:cNvSpPr txBox="1"/>
          <p:nvPr/>
        </p:nvSpPr>
        <p:spPr>
          <a:xfrm>
            <a:off x="887240" y="905347"/>
            <a:ext cx="11389465" cy="1200329"/>
          </a:xfrm>
          <a:prstGeom prst="rect">
            <a:avLst/>
          </a:prstGeom>
          <a:noFill/>
        </p:spPr>
        <p:txBody>
          <a:bodyPr wrap="none" rtlCol="0">
            <a:spAutoFit/>
          </a:bodyPr>
          <a:lstStyle/>
          <a:p>
            <a:r>
              <a:rPr lang="en-US" dirty="0"/>
              <a:t>Animal Dances of Winter</a:t>
            </a:r>
          </a:p>
          <a:p>
            <a:endParaRPr lang="en-US" dirty="0"/>
          </a:p>
          <a:p>
            <a:pPr marL="285750" indent="-285750">
              <a:buFont typeface="Arial" panose="020B0604020202020204" pitchFamily="34" charset="0"/>
              <a:buChar char="•"/>
            </a:pPr>
            <a:r>
              <a:rPr lang="en-US" dirty="0"/>
              <a:t>Animal dances pay respect to those deer, antelope, rams and buffalo who have fed and clothed people for centuries.</a:t>
            </a:r>
          </a:p>
          <a:p>
            <a:pPr marL="285750" indent="-285750">
              <a:buFont typeface="Arial" panose="020B0604020202020204" pitchFamily="34" charset="0"/>
              <a:buChar char="•"/>
            </a:pPr>
            <a:r>
              <a:rPr lang="en-US" dirty="0"/>
              <a:t>They are a prayer for moisture necessary for all life.</a:t>
            </a:r>
          </a:p>
        </p:txBody>
      </p:sp>
      <p:pic>
        <p:nvPicPr>
          <p:cNvPr id="5122" name="Picture 2" descr="File: 'Z0004370'">
            <a:extLst>
              <a:ext uri="{FF2B5EF4-FFF2-40B4-BE49-F238E27FC236}">
                <a16:creationId xmlns:a16="http://schemas.microsoft.com/office/drawing/2014/main" id="{014B214A-A894-F360-6FC5-3683506CC4E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87240" y="2105676"/>
            <a:ext cx="2623127" cy="31034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le: '0102815b'">
            <a:extLst>
              <a:ext uri="{FF2B5EF4-FFF2-40B4-BE49-F238E27FC236}">
                <a16:creationId xmlns:a16="http://schemas.microsoft.com/office/drawing/2014/main" id="{699743AD-CB71-F613-C34C-A4599AC8894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25673" y="2189019"/>
            <a:ext cx="1523453" cy="23275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CC9193-90A1-AA86-F331-AFFAE1264D19}"/>
              </a:ext>
            </a:extLst>
          </p:cNvPr>
          <p:cNvSpPr txBox="1"/>
          <p:nvPr/>
        </p:nvSpPr>
        <p:spPr>
          <a:xfrm>
            <a:off x="3934691" y="2660073"/>
            <a:ext cx="2779479" cy="923330"/>
          </a:xfrm>
          <a:prstGeom prst="rect">
            <a:avLst/>
          </a:prstGeom>
          <a:noFill/>
        </p:spPr>
        <p:txBody>
          <a:bodyPr wrap="none" rtlCol="0">
            <a:spAutoFit/>
          </a:bodyPr>
          <a:lstStyle/>
          <a:p>
            <a:r>
              <a:rPr lang="en-US" dirty="0"/>
              <a:t>Laurence Chinanana, Jemez</a:t>
            </a:r>
          </a:p>
          <a:p>
            <a:r>
              <a:rPr lang="en-US" dirty="0"/>
              <a:t>Buffalo Dancer, 1960</a:t>
            </a:r>
          </a:p>
          <a:p>
            <a:r>
              <a:rPr lang="en-US" dirty="0"/>
              <a:t> Watercolor on board</a:t>
            </a:r>
          </a:p>
        </p:txBody>
      </p:sp>
      <p:sp>
        <p:nvSpPr>
          <p:cNvPr id="4" name="TextBox 3">
            <a:extLst>
              <a:ext uri="{FF2B5EF4-FFF2-40B4-BE49-F238E27FC236}">
                <a16:creationId xmlns:a16="http://schemas.microsoft.com/office/drawing/2014/main" id="{DD4F7604-3819-F6EE-0FE9-77EEFA2121F0}"/>
              </a:ext>
            </a:extLst>
          </p:cNvPr>
          <p:cNvSpPr txBox="1"/>
          <p:nvPr/>
        </p:nvSpPr>
        <p:spPr>
          <a:xfrm>
            <a:off x="8820727" y="2660073"/>
            <a:ext cx="3128164" cy="2031325"/>
          </a:xfrm>
          <a:prstGeom prst="rect">
            <a:avLst/>
          </a:prstGeom>
          <a:noFill/>
        </p:spPr>
        <p:txBody>
          <a:bodyPr wrap="none" rtlCol="0">
            <a:spAutoFit/>
          </a:bodyPr>
          <a:lstStyle/>
          <a:p>
            <a:r>
              <a:rPr lang="en-US" dirty="0"/>
              <a:t>Michael A. Naranjo, Santa Clara</a:t>
            </a:r>
          </a:p>
          <a:p>
            <a:r>
              <a:rPr lang="en-US" i="1" dirty="0"/>
              <a:t>Buffalo Dancer</a:t>
            </a:r>
            <a:r>
              <a:rPr lang="en-US" dirty="0"/>
              <a:t>, 1971</a:t>
            </a:r>
          </a:p>
          <a:p>
            <a:r>
              <a:rPr lang="en-US" dirty="0"/>
              <a:t>Bronze</a:t>
            </a:r>
          </a:p>
          <a:p>
            <a:endParaRPr lang="en-US" dirty="0"/>
          </a:p>
          <a:p>
            <a:pPr marL="285750" indent="-285750">
              <a:buFont typeface="Arial" panose="020B0604020202020204" pitchFamily="34" charset="0"/>
              <a:buChar char="•"/>
            </a:pPr>
            <a:r>
              <a:rPr lang="en-US" dirty="0"/>
              <a:t>You might direct visitors to </a:t>
            </a:r>
          </a:p>
          <a:p>
            <a:r>
              <a:rPr lang="en-US" dirty="0"/>
              <a:t>other sculpture by Michael on</a:t>
            </a:r>
          </a:p>
          <a:p>
            <a:r>
              <a:rPr lang="en-US" dirty="0"/>
              <a:t>our grounds. </a:t>
            </a:r>
          </a:p>
        </p:txBody>
      </p:sp>
    </p:spTree>
    <p:extLst>
      <p:ext uri="{BB962C8B-B14F-4D97-AF65-F5344CB8AC3E}">
        <p14:creationId xmlns:p14="http://schemas.microsoft.com/office/powerpoint/2010/main" val="308904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5CA481-5EE9-863F-C8D1-95324755A5A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8656320" cy="649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0732FE2-6252-DE7D-7543-D9E1DFFC6AD4}"/>
              </a:ext>
            </a:extLst>
          </p:cNvPr>
          <p:cNvSpPr txBox="1"/>
          <p:nvPr/>
        </p:nvSpPr>
        <p:spPr>
          <a:xfrm>
            <a:off x="9044412" y="968721"/>
            <a:ext cx="2969537" cy="2893100"/>
          </a:xfrm>
          <a:prstGeom prst="rect">
            <a:avLst/>
          </a:prstGeom>
          <a:noFill/>
        </p:spPr>
        <p:txBody>
          <a:bodyPr wrap="square" rtlCol="0">
            <a:spAutoFit/>
          </a:bodyPr>
          <a:lstStyle/>
          <a:p>
            <a:pPr marL="285750" indent="-285750">
              <a:buFont typeface="Arial" panose="020B0604020202020204" pitchFamily="34" charset="0"/>
              <a:buChar char="•"/>
            </a:pPr>
            <a:r>
              <a:rPr lang="en-US" sz="1400" dirty="0"/>
              <a:t>Great quote from Brian Vallo who was the founding director of Acoma’s museum and served an extra term as Acoma’s governor through Covid. </a:t>
            </a:r>
          </a:p>
          <a:p>
            <a:r>
              <a:rPr lang="en-US" sz="1400" dirty="0"/>
              <a:t>This label’s most important points include:</a:t>
            </a:r>
          </a:p>
          <a:p>
            <a:pPr marL="285750" indent="-285750">
              <a:buFont typeface="Arial" panose="020B0604020202020204" pitchFamily="34" charset="0"/>
              <a:buChar char="•"/>
            </a:pPr>
            <a:r>
              <a:rPr lang="en-US" sz="1400" dirty="0"/>
              <a:t> the reference to precipitation as being “undependable both in amount and timing,”</a:t>
            </a:r>
          </a:p>
          <a:p>
            <a:pPr marL="285750" indent="-285750">
              <a:buFont typeface="Arial" panose="020B0604020202020204" pitchFamily="34" charset="0"/>
              <a:buChar char="•"/>
            </a:pPr>
            <a:r>
              <a:rPr lang="en-US" sz="1400" dirty="0"/>
              <a:t>tremendous variability in terrain,</a:t>
            </a:r>
          </a:p>
          <a:p>
            <a:pPr marL="285750" indent="-285750">
              <a:buFont typeface="Arial" panose="020B0604020202020204" pitchFamily="34" charset="0"/>
              <a:buChar char="•"/>
            </a:pPr>
            <a:r>
              <a:rPr lang="en-US" sz="1400" dirty="0"/>
              <a:t>importance of the Rio Grande over the centuries</a:t>
            </a:r>
          </a:p>
        </p:txBody>
      </p:sp>
    </p:spTree>
    <p:extLst>
      <p:ext uri="{BB962C8B-B14F-4D97-AF65-F5344CB8AC3E}">
        <p14:creationId xmlns:p14="http://schemas.microsoft.com/office/powerpoint/2010/main" val="3487863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857CF9-460B-1223-2ED3-CA906A185C72}"/>
              </a:ext>
            </a:extLst>
          </p:cNvPr>
          <p:cNvSpPr txBox="1"/>
          <p:nvPr/>
        </p:nvSpPr>
        <p:spPr>
          <a:xfrm>
            <a:off x="723900" y="276225"/>
            <a:ext cx="901642" cy="369332"/>
          </a:xfrm>
          <a:prstGeom prst="rect">
            <a:avLst/>
          </a:prstGeom>
          <a:noFill/>
        </p:spPr>
        <p:txBody>
          <a:bodyPr wrap="square" rtlCol="0">
            <a:spAutoFit/>
          </a:bodyPr>
          <a:lstStyle/>
          <a:p>
            <a:r>
              <a:rPr lang="en-US" dirty="0"/>
              <a:t> Regalia</a:t>
            </a:r>
          </a:p>
        </p:txBody>
      </p:sp>
      <p:pic>
        <p:nvPicPr>
          <p:cNvPr id="1026" name="Picture 2">
            <a:extLst>
              <a:ext uri="{FF2B5EF4-FFF2-40B4-BE49-F238E27FC236}">
                <a16:creationId xmlns:a16="http://schemas.microsoft.com/office/drawing/2014/main" id="{95008A6B-29E8-A08A-2882-A063D979D7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506" y="769246"/>
            <a:ext cx="2468880"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8BA573DF-739F-6F4D-173C-B885B4D08A3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27998" y="917605"/>
            <a:ext cx="1592959"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A88ADCF-DF80-5BE4-0B74-E5F52AC9DB2C}"/>
              </a:ext>
            </a:extLst>
          </p:cNvPr>
          <p:cNvSpPr txBox="1"/>
          <p:nvPr/>
        </p:nvSpPr>
        <p:spPr>
          <a:xfrm>
            <a:off x="2527386" y="841971"/>
            <a:ext cx="4126911" cy="6186309"/>
          </a:xfrm>
          <a:prstGeom prst="rect">
            <a:avLst/>
          </a:prstGeom>
          <a:noFill/>
        </p:spPr>
        <p:txBody>
          <a:bodyPr wrap="square" rtlCol="0">
            <a:spAutoFit/>
          </a:bodyPr>
          <a:lstStyle/>
          <a:p>
            <a:r>
              <a:rPr lang="en-US" dirty="0"/>
              <a:t>Important points to be made with </a:t>
            </a:r>
          </a:p>
          <a:p>
            <a:r>
              <a:rPr lang="en-US" dirty="0"/>
              <a:t>this late 1800s boy’s kilt.  It is handspun wool and handwoven and is stained with  body paint. The patch is from another kilt with embroidery picked out. It is worn from repeated raising and lowering of the dancer’s leg in ceremony.</a:t>
            </a:r>
          </a:p>
          <a:p>
            <a:r>
              <a:rPr lang="en-US" i="0" dirty="0">
                <a:solidFill>
                  <a:srgbClr val="30383D"/>
                </a:solidFill>
                <a:effectLst/>
                <a:latin typeface="Open Sans" panose="020B0606030504020204" pitchFamily="34" charset="0"/>
              </a:rPr>
              <a:t>“</a:t>
            </a:r>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The stitching is very beautiful also</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 and whoever did this took a lot of time</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 to put it together for someone. </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These were also used in the same way </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they are used today with eagle dancers, </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buffalo dancers, deer dancers. </a:t>
            </a:r>
          </a:p>
          <a:p>
            <a:r>
              <a:rPr lang="en-US" dirty="0">
                <a:solidFill>
                  <a:srgbClr val="30383D"/>
                </a:solidFill>
                <a:latin typeface="Calibri" panose="020F0502020204030204" pitchFamily="34" charset="0"/>
                <a:ea typeface="Calibri" panose="020F0502020204030204" pitchFamily="34" charset="0"/>
                <a:cs typeface="Calibri" panose="020F0502020204030204" pitchFamily="34" charset="0"/>
              </a:rPr>
              <a:t>T</a:t>
            </a:r>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hese things are very, very important to us, and we improvise. Everything I think that we use then and now it's still the same.” </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Florence Yepa</a:t>
            </a:r>
          </a:p>
          <a:p>
            <a:endParaRPr lang="en-US" dirty="0">
              <a:solidFill>
                <a:srgbClr val="30383D"/>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rgbClr val="30383D"/>
                </a:solidFill>
                <a:latin typeface="Calibri" panose="020F0502020204030204" pitchFamily="34" charset="0"/>
                <a:ea typeface="Calibri" panose="020F0502020204030204" pitchFamily="34" charset="0"/>
                <a:cs typeface="Calibri" panose="020F0502020204030204" pitchFamily="34" charset="0"/>
              </a:rPr>
              <a:t>Lorencita Bird commented that the edging on the bottom of the kilt kept it from wearing out faster</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3866BD-3544-A459-A81D-A51AC926F21D}"/>
              </a:ext>
            </a:extLst>
          </p:cNvPr>
          <p:cNvSpPr txBox="1"/>
          <p:nvPr/>
        </p:nvSpPr>
        <p:spPr>
          <a:xfrm>
            <a:off x="8120957" y="63374"/>
            <a:ext cx="4012537" cy="6740307"/>
          </a:xfrm>
          <a:prstGeom prst="rect">
            <a:avLst/>
          </a:prstGeom>
          <a:noFill/>
        </p:spPr>
        <p:txBody>
          <a:bodyPr wrap="square" rtlCol="0">
            <a:spAutoFit/>
          </a:bodyPr>
          <a:lstStyle/>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It takes hours and hours and once you sit down, it's just, you don't sit there and attempt to do it until it's done. It takes months, and depending on other activities that you're busy doing, if you have family or whatever, it takes a long, long time to make a kilt like this. It's -- in hours you can't really say because every article of clothing that we wear for our ceremonial dances, no matter what it is, everything is handmade, everything takes time to have it just the way it should be, because there are certain colors, certain dresses, certain things that we wear to put the dance together and it all represents something, the kiva steps, the rain, the lightning and repeating itself again. And the colors of the red representing the sky, the green colors representing the earth. So this is where I find that it's very beautiful, how we have to know the stories of all the clothing that we wear and put together for our ceremonial dances</a:t>
            </a:r>
            <a:r>
              <a:rPr lang="en-US" b="1" i="0" dirty="0">
                <a:solidFill>
                  <a:srgbClr val="30383D"/>
                </a:solidFill>
                <a:effectLst/>
                <a:latin typeface="Open Sans" panose="020B0606030504020204" pitchFamily="34" charset="0"/>
              </a:rPr>
              <a:t>. </a:t>
            </a:r>
            <a:endParaRPr lang="en-US" dirty="0"/>
          </a:p>
        </p:txBody>
      </p:sp>
      <p:sp>
        <p:nvSpPr>
          <p:cNvPr id="5" name="TextBox 4">
            <a:extLst>
              <a:ext uri="{FF2B5EF4-FFF2-40B4-BE49-F238E27FC236}">
                <a16:creationId xmlns:a16="http://schemas.microsoft.com/office/drawing/2014/main" id="{E9C053EB-C74C-1789-23E5-28CB2F8532B0}"/>
              </a:ext>
            </a:extLst>
          </p:cNvPr>
          <p:cNvSpPr txBox="1"/>
          <p:nvPr/>
        </p:nvSpPr>
        <p:spPr>
          <a:xfrm flipH="1">
            <a:off x="6455119" y="4155541"/>
            <a:ext cx="1665837" cy="1477328"/>
          </a:xfrm>
          <a:prstGeom prst="rect">
            <a:avLst/>
          </a:prstGeom>
          <a:noFill/>
        </p:spPr>
        <p:txBody>
          <a:bodyPr wrap="square" rtlCol="0">
            <a:spAutoFit/>
          </a:bodyPr>
          <a:lstStyle/>
          <a:p>
            <a:r>
              <a:rPr lang="en-US" dirty="0"/>
              <a:t>Florence Yepa</a:t>
            </a:r>
          </a:p>
          <a:p>
            <a:r>
              <a:rPr lang="en-US" dirty="0"/>
              <a:t>Kilt with cross </a:t>
            </a:r>
          </a:p>
          <a:p>
            <a:r>
              <a:rPr lang="en-US" dirty="0"/>
              <a:t>stitch embroidery,</a:t>
            </a:r>
          </a:p>
          <a:p>
            <a:r>
              <a:rPr lang="en-US" dirty="0"/>
              <a:t> 2002.</a:t>
            </a:r>
          </a:p>
        </p:txBody>
      </p:sp>
    </p:spTree>
    <p:extLst>
      <p:ext uri="{BB962C8B-B14F-4D97-AF65-F5344CB8AC3E}">
        <p14:creationId xmlns:p14="http://schemas.microsoft.com/office/powerpoint/2010/main" val="2330115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2C22E82-3834-CE0C-7280-444E0CAFFC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5FFAB08-4EAB-9281-64A5-5E1E971B58DA}"/>
              </a:ext>
            </a:extLst>
          </p:cNvPr>
          <p:cNvSpPr txBox="1"/>
          <p:nvPr/>
        </p:nvSpPr>
        <p:spPr>
          <a:xfrm>
            <a:off x="5468292" y="506994"/>
            <a:ext cx="4571999" cy="3139321"/>
          </a:xfrm>
          <a:prstGeom prst="rect">
            <a:avLst/>
          </a:prstGeom>
          <a:noFill/>
        </p:spPr>
        <p:txBody>
          <a:bodyPr wrap="square" rtlCol="0">
            <a:spAutoFit/>
          </a:bodyPr>
          <a:lstStyle/>
          <a:p>
            <a:r>
              <a:rPr lang="en-US" dirty="0"/>
              <a:t>In this area you might want to note the San Juan deer dancer headdress that would be worn by a small boy.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Speaking of his son’s participation in ceremonies, advisor Gary Roybal, San Ildefonso said, “It’s important to let the next generation know the importance of maintaining the dances, the songs, the traditions that we have, social as well as religious activities. We tell the next generation, ‘Please continue those traditions for your benefit and the benefit of others.’” </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5962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8AC96-795A-7C01-67AC-A8D09F53455A}"/>
              </a:ext>
            </a:extLst>
          </p:cNvPr>
          <p:cNvSpPr txBox="1"/>
          <p:nvPr/>
        </p:nvSpPr>
        <p:spPr>
          <a:xfrm>
            <a:off x="748145" y="979055"/>
            <a:ext cx="11373435" cy="4062651"/>
          </a:xfrm>
          <a:prstGeom prst="rect">
            <a:avLst/>
          </a:prstGeom>
          <a:noFill/>
        </p:spPr>
        <p:txBody>
          <a:bodyPr wrap="none" rtlCol="0">
            <a:spAutoFit/>
          </a:bodyPr>
          <a:lstStyle/>
          <a:p>
            <a:r>
              <a:rPr lang="en-US" sz="2400" dirty="0"/>
              <a:t>Horno</a:t>
            </a:r>
          </a:p>
          <a:p>
            <a:pPr marL="285750" indent="-285750">
              <a:buFont typeface="Arial" panose="020B0604020202020204" pitchFamily="34" charset="0"/>
              <a:buChar char="•"/>
            </a:pPr>
            <a:r>
              <a:rPr lang="en-US" dirty="0"/>
              <a:t>The ovens are a Spanish introduction.  Spanish introduced wheat.</a:t>
            </a:r>
          </a:p>
          <a:p>
            <a:pPr marL="285750" indent="-285750">
              <a:buFont typeface="Arial" panose="020B0604020202020204" pitchFamily="34" charset="0"/>
              <a:buChar char="•"/>
            </a:pPr>
            <a:r>
              <a:rPr lang="en-US" dirty="0"/>
              <a:t>First recorded oven at San Ildefonso, 1591</a:t>
            </a:r>
          </a:p>
          <a:p>
            <a:pPr marL="285750" indent="-285750">
              <a:buFont typeface="Arial" panose="020B0604020202020204" pitchFamily="34" charset="0"/>
              <a:buChar char="•"/>
            </a:pPr>
            <a:r>
              <a:rPr lang="en-US" dirty="0"/>
              <a:t>Needed for baking leavened bread</a:t>
            </a:r>
          </a:p>
          <a:p>
            <a:pPr marL="285750" indent="-285750">
              <a:buFont typeface="Arial" panose="020B0604020202020204" pitchFamily="34" charset="0"/>
              <a:buChar char="•"/>
            </a:pPr>
            <a:r>
              <a:rPr lang="en-US" dirty="0"/>
              <a:t>Our oven is reduced in size and can only hold 10 loaves  Flo Yepa joked in the flip book in front of the oven</a:t>
            </a:r>
          </a:p>
          <a:p>
            <a:r>
              <a:rPr lang="en-US" dirty="0"/>
              <a:t>that she had just built the first Pueblo microwave.</a:t>
            </a:r>
          </a:p>
          <a:p>
            <a:pPr marL="285750" indent="-285750">
              <a:buFont typeface="Arial" panose="020B0604020202020204" pitchFamily="34" charset="0"/>
              <a:buChar char="•"/>
            </a:pPr>
            <a:r>
              <a:rPr lang="en-US" dirty="0"/>
              <a:t>Because you need to bake multiple loaves when you use the oven, you need large dough bowls, which we have </a:t>
            </a:r>
          </a:p>
          <a:p>
            <a:r>
              <a:rPr lang="en-US" dirty="0"/>
              <a:t>arranged to the left as you face the oven. </a:t>
            </a:r>
          </a:p>
          <a:p>
            <a:pPr marL="285750" indent="-285750">
              <a:buFont typeface="Arial" panose="020B0604020202020204" pitchFamily="34" charset="0"/>
              <a:buChar char="•"/>
            </a:pPr>
            <a:r>
              <a:rPr lang="en-US" dirty="0"/>
              <a:t>Achieving the right temperature requires skill and knowledge. </a:t>
            </a:r>
          </a:p>
          <a:p>
            <a:pPr marL="285750" indent="-285750">
              <a:buFont typeface="Arial" panose="020B0604020202020204" pitchFamily="34" charset="0"/>
              <a:buChar char="•"/>
            </a:pPr>
            <a:r>
              <a:rPr lang="en-US" dirty="0"/>
              <a:t>Inspired great stories about home cooking. When Cavan Gonzales is participating in ceremony, he can tell who made</a:t>
            </a:r>
          </a:p>
          <a:p>
            <a:r>
              <a:rPr lang="en-US" dirty="0"/>
              <a:t>the food he is eating and can recognize his mother’s oven bread. This is included in the HOME publication.</a:t>
            </a:r>
          </a:p>
          <a:p>
            <a:pPr marL="285750" indent="-285750">
              <a:buFont typeface="Arial" panose="020B0604020202020204" pitchFamily="34" charset="0"/>
              <a:buChar char="•"/>
            </a:pPr>
            <a:r>
              <a:rPr lang="en-US" dirty="0"/>
              <a:t>Dan Simplicio told us a great story about raisin bread and ceremony that is also in the HOME publication</a:t>
            </a:r>
          </a:p>
          <a:p>
            <a:endParaRPr lang="en-US" dirty="0"/>
          </a:p>
          <a:p>
            <a:r>
              <a:rPr lang="en-US" dirty="0"/>
              <a:t> </a:t>
            </a:r>
          </a:p>
        </p:txBody>
      </p:sp>
    </p:spTree>
    <p:extLst>
      <p:ext uri="{BB962C8B-B14F-4D97-AF65-F5344CB8AC3E}">
        <p14:creationId xmlns:p14="http://schemas.microsoft.com/office/powerpoint/2010/main" val="1864197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D7EC684F-2F9B-5AFD-2190-83E4B94DE7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2657" y="108642"/>
            <a:ext cx="10336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82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581111-D07A-BF56-6532-E39EB3BE7F31}"/>
              </a:ext>
            </a:extLst>
          </p:cNvPr>
          <p:cNvPicPr>
            <a:picLocks noChangeAspect="1"/>
          </p:cNvPicPr>
          <p:nvPr/>
        </p:nvPicPr>
        <p:blipFill>
          <a:blip r:embed="rId2"/>
          <a:stretch>
            <a:fillRect/>
          </a:stretch>
        </p:blipFill>
        <p:spPr>
          <a:xfrm>
            <a:off x="999744" y="0"/>
            <a:ext cx="10192512" cy="6858000"/>
          </a:xfrm>
          <a:prstGeom prst="rect">
            <a:avLst/>
          </a:prstGeom>
        </p:spPr>
      </p:pic>
    </p:spTree>
    <p:extLst>
      <p:ext uri="{BB962C8B-B14F-4D97-AF65-F5344CB8AC3E}">
        <p14:creationId xmlns:p14="http://schemas.microsoft.com/office/powerpoint/2010/main" val="2585201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descr="A group of people eating at a table&#10;&#10;Description automatically generated">
            <a:extLst>
              <a:ext uri="{FF2B5EF4-FFF2-40B4-BE49-F238E27FC236}">
                <a16:creationId xmlns:a16="http://schemas.microsoft.com/office/drawing/2014/main" id="{4D1FED18-5B59-3F66-9117-2377AB676E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6419" y="196899"/>
            <a:ext cx="9719161" cy="6464202"/>
          </a:xfrm>
          <a:prstGeom prst="rect">
            <a:avLst/>
          </a:prstGeom>
        </p:spPr>
      </p:pic>
    </p:spTree>
    <p:extLst>
      <p:ext uri="{BB962C8B-B14F-4D97-AF65-F5344CB8AC3E}">
        <p14:creationId xmlns:p14="http://schemas.microsoft.com/office/powerpoint/2010/main" val="877937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descr="File: '0105790b'">
            <a:extLst>
              <a:ext uri="{FF2B5EF4-FFF2-40B4-BE49-F238E27FC236}">
                <a16:creationId xmlns:a16="http://schemas.microsoft.com/office/drawing/2014/main" id="{99F64A3B-D097-C87A-4ED9-F217B39418D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5355" y="1228725"/>
            <a:ext cx="5867400" cy="4400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425655-7CAE-630F-57D0-21149B1EDF3B}"/>
              </a:ext>
            </a:extLst>
          </p:cNvPr>
          <p:cNvSpPr txBox="1"/>
          <p:nvPr/>
        </p:nvSpPr>
        <p:spPr>
          <a:xfrm>
            <a:off x="7143184" y="2018923"/>
            <a:ext cx="3784349" cy="3139321"/>
          </a:xfrm>
          <a:prstGeom prst="rect">
            <a:avLst/>
          </a:prstGeom>
          <a:noFill/>
        </p:spPr>
        <p:txBody>
          <a:bodyPr wrap="square" rtlCol="0">
            <a:spAutoFit/>
          </a:bodyPr>
          <a:lstStyle/>
          <a:p>
            <a:r>
              <a:rPr lang="en-US" dirty="0"/>
              <a:t>Zuni Dough Bowl, c. 1850</a:t>
            </a:r>
          </a:p>
          <a:p>
            <a:r>
              <a:rPr lang="en-US" dirty="0"/>
              <a:t>The design on the exterior represents bird feathers. It is a design appropriate for placement on the exterior of the bowl. Not shown in this photograph is the very fine painting on the interior of the bowl. </a:t>
            </a:r>
            <a:r>
              <a:rPr lang="en-US" i="0" dirty="0">
                <a:solidFill>
                  <a:srgbClr val="30383D"/>
                </a:solidFill>
                <a:effectLst/>
              </a:rPr>
              <a:t> </a:t>
            </a:r>
            <a:endParaRPr lang="en-US" dirty="0"/>
          </a:p>
          <a:p>
            <a:endParaRPr lang="en-US" dirty="0"/>
          </a:p>
          <a:p>
            <a:r>
              <a:rPr lang="en-US" dirty="0"/>
              <a:t>Baling wire is wrapped around the rim to keep the bowl from splitting further. </a:t>
            </a:r>
          </a:p>
        </p:txBody>
      </p:sp>
    </p:spTree>
    <p:extLst>
      <p:ext uri="{BB962C8B-B14F-4D97-AF65-F5344CB8AC3E}">
        <p14:creationId xmlns:p14="http://schemas.microsoft.com/office/powerpoint/2010/main" val="2506763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0FF4E-6A9E-FE2E-E80B-83EB8F15C030}"/>
              </a:ext>
            </a:extLst>
          </p:cNvPr>
          <p:cNvPicPr>
            <a:picLocks noChangeAspect="1"/>
          </p:cNvPicPr>
          <p:nvPr/>
        </p:nvPicPr>
        <p:blipFill>
          <a:blip r:embed="rId2"/>
          <a:stretch>
            <a:fillRect/>
          </a:stretch>
        </p:blipFill>
        <p:spPr>
          <a:xfrm>
            <a:off x="6096000" y="1730267"/>
            <a:ext cx="3754251" cy="3383280"/>
          </a:xfrm>
          <a:prstGeom prst="rect">
            <a:avLst/>
          </a:prstGeom>
        </p:spPr>
      </p:pic>
      <p:sp>
        <p:nvSpPr>
          <p:cNvPr id="3" name="TextBox 2">
            <a:extLst>
              <a:ext uri="{FF2B5EF4-FFF2-40B4-BE49-F238E27FC236}">
                <a16:creationId xmlns:a16="http://schemas.microsoft.com/office/drawing/2014/main" id="{B36499EF-5613-D83D-0E0C-906690C78FC9}"/>
              </a:ext>
            </a:extLst>
          </p:cNvPr>
          <p:cNvSpPr txBox="1"/>
          <p:nvPr/>
        </p:nvSpPr>
        <p:spPr>
          <a:xfrm>
            <a:off x="6216073" y="378691"/>
            <a:ext cx="5855855" cy="1200329"/>
          </a:xfrm>
          <a:prstGeom prst="rect">
            <a:avLst/>
          </a:prstGeom>
          <a:noFill/>
        </p:spPr>
        <p:txBody>
          <a:bodyPr wrap="square" rtlCol="0">
            <a:spAutoFit/>
          </a:bodyPr>
          <a:lstStyle/>
          <a:p>
            <a:r>
              <a:rPr lang="en-US" dirty="0"/>
              <a:t>Zia Polychrome Jar</a:t>
            </a:r>
          </a:p>
          <a:p>
            <a:r>
              <a:rPr lang="en-US" dirty="0"/>
              <a:t>1875-1885</a:t>
            </a:r>
          </a:p>
          <a:p>
            <a:r>
              <a:rPr lang="en-US" dirty="0"/>
              <a:t>Naturalistic design expression originated with influence of Hispanic wares</a:t>
            </a:r>
          </a:p>
        </p:txBody>
      </p:sp>
      <p:pic>
        <p:nvPicPr>
          <p:cNvPr id="2050" name="Picture 2" descr="File: 'Z0001150'">
            <a:extLst>
              <a:ext uri="{FF2B5EF4-FFF2-40B4-BE49-F238E27FC236}">
                <a16:creationId xmlns:a16="http://schemas.microsoft.com/office/drawing/2014/main" id="{CE79C189-BA54-53A3-B27D-9B64401436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068" y="1854200"/>
            <a:ext cx="317373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7F808E-9B8C-43E3-9D4E-823EE1367E7B}"/>
              </a:ext>
            </a:extLst>
          </p:cNvPr>
          <p:cNvSpPr txBox="1"/>
          <p:nvPr/>
        </p:nvSpPr>
        <p:spPr>
          <a:xfrm>
            <a:off x="729673" y="886691"/>
            <a:ext cx="4129720" cy="923330"/>
          </a:xfrm>
          <a:prstGeom prst="rect">
            <a:avLst/>
          </a:prstGeom>
          <a:noFill/>
        </p:spPr>
        <p:txBody>
          <a:bodyPr wrap="none" rtlCol="0">
            <a:spAutoFit/>
          </a:bodyPr>
          <a:lstStyle/>
          <a:p>
            <a:r>
              <a:rPr lang="en-US" dirty="0"/>
              <a:t>Zuni Kiapkwa Polychrome Water Jar</a:t>
            </a:r>
          </a:p>
          <a:p>
            <a:r>
              <a:rPr lang="en-US" dirty="0"/>
              <a:t>1820-1840</a:t>
            </a:r>
          </a:p>
          <a:p>
            <a:r>
              <a:rPr lang="en-US" dirty="0"/>
              <a:t>An example of incredibly fine line painting</a:t>
            </a:r>
          </a:p>
        </p:txBody>
      </p:sp>
    </p:spTree>
    <p:extLst>
      <p:ext uri="{BB962C8B-B14F-4D97-AF65-F5344CB8AC3E}">
        <p14:creationId xmlns:p14="http://schemas.microsoft.com/office/powerpoint/2010/main" val="3075033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131BE-3C8E-A302-5605-CDAC026F4D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561" y="858981"/>
            <a:ext cx="2922408" cy="4389120"/>
          </a:xfrm>
          <a:prstGeom prst="rect">
            <a:avLst/>
          </a:prstGeom>
        </p:spPr>
      </p:pic>
      <p:sp>
        <p:nvSpPr>
          <p:cNvPr id="2" name="TextBox 1">
            <a:extLst>
              <a:ext uri="{FF2B5EF4-FFF2-40B4-BE49-F238E27FC236}">
                <a16:creationId xmlns:a16="http://schemas.microsoft.com/office/drawing/2014/main" id="{B255E627-86D1-5A0A-BA28-D5FB1779406A}"/>
              </a:ext>
            </a:extLst>
          </p:cNvPr>
          <p:cNvSpPr txBox="1"/>
          <p:nvPr/>
        </p:nvSpPr>
        <p:spPr>
          <a:xfrm>
            <a:off x="886690" y="267854"/>
            <a:ext cx="8552873" cy="369332"/>
          </a:xfrm>
          <a:prstGeom prst="rect">
            <a:avLst/>
          </a:prstGeom>
          <a:noFill/>
        </p:spPr>
        <p:txBody>
          <a:bodyPr wrap="square" rtlCol="0">
            <a:spAutoFit/>
          </a:bodyPr>
          <a:lstStyle/>
          <a:p>
            <a:r>
              <a:rPr lang="en-US" dirty="0"/>
              <a:t> Southern Pueblo Homes: Pottery and the Railroad</a:t>
            </a:r>
          </a:p>
        </p:txBody>
      </p:sp>
      <p:sp>
        <p:nvSpPr>
          <p:cNvPr id="4" name="TextBox 3">
            <a:extLst>
              <a:ext uri="{FF2B5EF4-FFF2-40B4-BE49-F238E27FC236}">
                <a16:creationId xmlns:a16="http://schemas.microsoft.com/office/drawing/2014/main" id="{FDBE4F4D-1555-D08C-027E-52BEE1E57D4C}"/>
              </a:ext>
            </a:extLst>
          </p:cNvPr>
          <p:cNvSpPr txBox="1"/>
          <p:nvPr/>
        </p:nvSpPr>
        <p:spPr>
          <a:xfrm>
            <a:off x="267854" y="5560291"/>
            <a:ext cx="2706255" cy="369332"/>
          </a:xfrm>
          <a:prstGeom prst="rect">
            <a:avLst/>
          </a:prstGeom>
          <a:noFill/>
        </p:spPr>
        <p:txBody>
          <a:bodyPr wrap="square" rtlCol="0">
            <a:spAutoFit/>
          </a:bodyPr>
          <a:lstStyle/>
          <a:p>
            <a:r>
              <a:rPr lang="en-US" dirty="0"/>
              <a:t>Agnes Dill, Isleta Pueblo</a:t>
            </a:r>
          </a:p>
        </p:txBody>
      </p:sp>
      <p:sp>
        <p:nvSpPr>
          <p:cNvPr id="5" name="TextBox 4">
            <a:extLst>
              <a:ext uri="{FF2B5EF4-FFF2-40B4-BE49-F238E27FC236}">
                <a16:creationId xmlns:a16="http://schemas.microsoft.com/office/drawing/2014/main" id="{AE3F7562-6FD9-317C-FA6D-1675E4581E5E}"/>
              </a:ext>
            </a:extLst>
          </p:cNvPr>
          <p:cNvSpPr txBox="1"/>
          <p:nvPr/>
        </p:nvSpPr>
        <p:spPr>
          <a:xfrm>
            <a:off x="3703781" y="1071418"/>
            <a:ext cx="6557818" cy="2308324"/>
          </a:xfrm>
          <a:prstGeom prst="rect">
            <a:avLst/>
          </a:prstGeom>
          <a:noFill/>
        </p:spPr>
        <p:txBody>
          <a:bodyPr wrap="square" rtlCol="0">
            <a:spAutoFit/>
          </a:bodyPr>
          <a:lstStyle/>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I remember as a child our pueblo women sold crafts in front of the Alvarado Hotel and the Albuquerque railroad station.  Some lived at the station in adobe homes made for them. It produced an income for the families. The passengers liked to have souvenirs.  Isleta was the main seller, probably Laguna when the train stopped at Laguna. When the railroad vanished, it made it a little hard for the people who went and sold. </a:t>
            </a:r>
            <a:r>
              <a:rPr lang="en-US" sz="1800" dirty="0">
                <a:effectLst/>
                <a:latin typeface="Times New Roman" panose="02020603050405020304" pitchFamily="18" charset="0"/>
                <a:ea typeface="Times New Roman" panose="02020603050405020304" pitchFamily="18" charset="0"/>
              </a:rPr>
              <a:t>Agnes Dill, Isleta, 2002</a:t>
            </a:r>
            <a:r>
              <a:rPr lang="en-US" sz="1800" i="1" dirty="0">
                <a:effectLst/>
                <a:latin typeface="Times New Roman" panose="02020603050405020304" pitchFamily="18" charset="0"/>
                <a:ea typeface="Times New Roman" panose="02020603050405020304" pitchFamily="18" charset="0"/>
              </a:rPr>
              <a:t> </a:t>
            </a:r>
          </a:p>
          <a:p>
            <a:pPr marL="0" marR="0">
              <a:spcBef>
                <a:spcPts val="0"/>
              </a:spcBef>
              <a:spcAft>
                <a:spcPts val="0"/>
              </a:spcAft>
            </a:pPr>
            <a:endParaRPr lang="en-US" i="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9911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E714F5A-343E-8D11-1863-F39E27DECA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124546"/>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7E77FFD-71D3-CAA4-5D0F-9113F57037CF}"/>
              </a:ext>
            </a:extLst>
          </p:cNvPr>
          <p:cNvSpPr txBox="1"/>
          <p:nvPr/>
        </p:nvSpPr>
        <p:spPr>
          <a:xfrm>
            <a:off x="5163127" y="341745"/>
            <a:ext cx="6336146" cy="5909310"/>
          </a:xfrm>
          <a:prstGeom prst="rect">
            <a:avLst/>
          </a:prstGeom>
          <a:noFill/>
        </p:spPr>
        <p:txBody>
          <a:bodyPr wrap="square" rtlCol="0">
            <a:spAutoFit/>
          </a:bodyPr>
          <a:lstStyle/>
          <a:p>
            <a:r>
              <a:rPr lang="en-US" dirty="0"/>
              <a:t>On the top shelf you could recognize the ability of some potters to work at a large scale. The Zia jar, on the right, was made by Vicentita Pino. 1950-1960. Her work is discussed in Harlow and Lanmon’s book, </a:t>
            </a:r>
            <a:r>
              <a:rPr lang="en-US" i="1" dirty="0"/>
              <a:t>The Pottery of Zia Pueblo</a:t>
            </a:r>
            <a:r>
              <a:rPr lang="en-US" dirty="0"/>
              <a:t>, 2003.</a:t>
            </a:r>
          </a:p>
          <a:p>
            <a:endParaRPr lang="en-US" dirty="0"/>
          </a:p>
          <a:p>
            <a:r>
              <a:rPr lang="en-US" dirty="0"/>
              <a:t>The second shelf, far right, includes a distinctive Zia 1970s jar by husband and wife Rafael and Sofia Medina. They also painted jars with colorful ceremonial figures on a white ground.</a:t>
            </a:r>
          </a:p>
          <a:p>
            <a:endParaRPr lang="en-US" dirty="0"/>
          </a:p>
          <a:p>
            <a:r>
              <a:rPr lang="en-US" dirty="0"/>
              <a:t>The third shelf includes a 2000 bowl by Diego Romero of Cochiti featuring the Chongo Brothers. Here they are the twin war gods. </a:t>
            </a:r>
          </a:p>
          <a:p>
            <a:endParaRPr lang="en-US" dirty="0"/>
          </a:p>
          <a:p>
            <a:r>
              <a:rPr lang="en-US" dirty="0"/>
              <a:t>The lower case includes a range of figurative pottery including three Helen Cordero figures. The one in the foreground is an early one, c. 1960 before she did storytellers. The drummer on the left is from 1976. Cordero did her first storyteller in 1964 and is credited with reengaging interest in figurative work. </a:t>
            </a:r>
            <a:r>
              <a:rPr lang="en-US" b="0" i="0" u="sng" strike="noStrike" dirty="0">
                <a:solidFill>
                  <a:srgbClr val="9B3131"/>
                </a:solidFill>
                <a:effectLst/>
                <a:latin typeface="Roboto" panose="02000000000000000000" pitchFamily="2" charset="0"/>
              </a:rPr>
              <a:t> </a:t>
            </a:r>
          </a:p>
          <a:p>
            <a:r>
              <a:rPr lang="en-US" dirty="0">
                <a:latin typeface="Calibri" panose="020F0502020204030204" pitchFamily="34" charset="0"/>
                <a:ea typeface="Calibri" panose="020F0502020204030204" pitchFamily="34" charset="0"/>
                <a:cs typeface="Calibri" panose="020F0502020204030204" pitchFamily="34" charset="0"/>
              </a:rPr>
              <a:t>The other works show the whimsical and humorous nature of figurative pieces—a rhinoceros, bathing beauties and  two headed man. On the far right is a c. 1889 figure that displays the artist’s satirical impression of an opera singer. </a:t>
            </a:r>
          </a:p>
        </p:txBody>
      </p:sp>
    </p:spTree>
    <p:extLst>
      <p:ext uri="{BB962C8B-B14F-4D97-AF65-F5344CB8AC3E}">
        <p14:creationId xmlns:p14="http://schemas.microsoft.com/office/powerpoint/2010/main" val="1430666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descr="A large rocky mountain in the distance&#10;&#10;Description automatically generated with medium confidence">
            <a:extLst>
              <a:ext uri="{FF2B5EF4-FFF2-40B4-BE49-F238E27FC236}">
                <a16:creationId xmlns:a16="http://schemas.microsoft.com/office/drawing/2014/main" id="{FFFFE7E5-8C43-0220-7D15-AB338B1502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659" y="1280160"/>
            <a:ext cx="7045504" cy="5577840"/>
          </a:xfrm>
          <a:prstGeom prst="rect">
            <a:avLst/>
          </a:prstGeom>
        </p:spPr>
      </p:pic>
      <p:sp>
        <p:nvSpPr>
          <p:cNvPr id="6" name="Title 5">
            <a:extLst>
              <a:ext uri="{FF2B5EF4-FFF2-40B4-BE49-F238E27FC236}">
                <a16:creationId xmlns:a16="http://schemas.microsoft.com/office/drawing/2014/main" id="{7F661A6C-A4CB-5F44-C74A-95C22E044281}"/>
              </a:ext>
            </a:extLst>
          </p:cNvPr>
          <p:cNvSpPr>
            <a:spLocks noGrp="1"/>
          </p:cNvSpPr>
          <p:nvPr>
            <p:ph type="title" idx="4294967295"/>
          </p:nvPr>
        </p:nvSpPr>
        <p:spPr>
          <a:xfrm>
            <a:off x="1295400" y="-517248"/>
            <a:ext cx="9220200" cy="2217462"/>
          </a:xfrm>
        </p:spPr>
        <p:txBody>
          <a:bodyPr>
            <a:normAutofit/>
          </a:bodyPr>
          <a:lstStyle/>
          <a:p>
            <a:r>
              <a:rPr lang="en-US" sz="2400" dirty="0"/>
              <a:t>   What I see is my home. I don’t own it but it’s home, the river, the trees, the birds that fly, they’re all mine. Estefanita Martinez, Ohkay Owingeh (San Juan Pueblo)</a:t>
            </a:r>
          </a:p>
        </p:txBody>
      </p:sp>
      <p:pic>
        <p:nvPicPr>
          <p:cNvPr id="2" name="Picture 1">
            <a:extLst>
              <a:ext uri="{FF2B5EF4-FFF2-40B4-BE49-F238E27FC236}">
                <a16:creationId xmlns:a16="http://schemas.microsoft.com/office/drawing/2014/main" id="{556BD3DE-3169-354F-FD66-3D4ECC6D31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176" y="1425535"/>
            <a:ext cx="2880360" cy="4414344"/>
          </a:xfrm>
          <a:prstGeom prst="rect">
            <a:avLst/>
          </a:prstGeom>
        </p:spPr>
      </p:pic>
    </p:spTree>
    <p:extLst>
      <p:ext uri="{BB962C8B-B14F-4D97-AF65-F5344CB8AC3E}">
        <p14:creationId xmlns:p14="http://schemas.microsoft.com/office/powerpoint/2010/main" val="517471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4337C-6F54-C236-55BF-391123EE8753}"/>
              </a:ext>
            </a:extLst>
          </p:cNvPr>
          <p:cNvSpPr txBox="1"/>
          <p:nvPr/>
        </p:nvSpPr>
        <p:spPr>
          <a:xfrm>
            <a:off x="5255490" y="951345"/>
            <a:ext cx="3888509" cy="369332"/>
          </a:xfrm>
          <a:prstGeom prst="rect">
            <a:avLst/>
          </a:prstGeom>
          <a:noFill/>
        </p:spPr>
        <p:txBody>
          <a:bodyPr wrap="square">
            <a:spAutoFit/>
          </a:bodyPr>
          <a:lstStyle/>
          <a:p>
            <a:pPr marL="0" marR="0">
              <a:spcBef>
                <a:spcPts val="0"/>
              </a:spcBef>
              <a:spcAft>
                <a:spcPts val="0"/>
              </a:spcAft>
            </a:pPr>
            <a:r>
              <a:rPr lang="en-US" dirty="0">
                <a:latin typeface="Times New Roman" panose="02020603050405020304" pitchFamily="18" charset="0"/>
                <a:ea typeface="Times New Roman" panose="02020603050405020304" pitchFamily="18" charset="0"/>
              </a:rPr>
              <a:t> . </a:t>
            </a:r>
            <a:endParaRPr lang="en-US" sz="18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0B38B1A1-60C9-F0EB-C0C1-834294E292E9}"/>
              </a:ext>
            </a:extLst>
          </p:cNvPr>
          <p:cNvSpPr txBox="1"/>
          <p:nvPr/>
        </p:nvSpPr>
        <p:spPr>
          <a:xfrm>
            <a:off x="5052291" y="360219"/>
            <a:ext cx="6243782" cy="4462760"/>
          </a:xfrm>
          <a:prstGeom prst="rect">
            <a:avLst/>
          </a:prstGeom>
          <a:noFill/>
        </p:spPr>
        <p:txBody>
          <a:bodyPr wrap="square" rtlCol="0">
            <a:spAutoFit/>
          </a:bodyPr>
          <a:lstStyle/>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Tourists traveling by train only stopped at the designated depots, but once U.S. 66 came through or near the reservations, people started to take driving excursions into native communities to sightsee. Near the local lava beds and U.S. 66, the Acoma women would build little shelters out of lava rocks, and they would sit under these to sell their pottery as the tourists came by.</a:t>
            </a:r>
            <a:r>
              <a:rPr lang="en-US" sz="1800" i="0" dirty="0">
                <a:effectLst/>
                <a:latin typeface="Times New Roman" panose="02020603050405020304" pitchFamily="18" charset="0"/>
                <a:ea typeface="Times New Roman" panose="02020603050405020304" pitchFamily="18" charset="0"/>
              </a:rPr>
              <a:t> Theresa Pasqual, Acoma, 2002</a:t>
            </a:r>
            <a:endParaRPr lang="en-US" sz="1800" i="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p>
          <a:p>
            <a:pPr marL="342900" indent="-342900">
              <a:buFont typeface="Arial" panose="020B0604020202020204" pitchFamily="34" charset="0"/>
              <a:buChar char="•"/>
            </a:pPr>
            <a:r>
              <a:rPr lang="en-US" sz="2000" dirty="0"/>
              <a:t>If you want to continue mentioning potters who created large ceramics, the c. 1968 jar by Acoma potter Marie Z. Chino could be recognized. A very limited number of potters were able to work at this scale. If you could pick it up, you would be amazed at how little it weighs. Acoma potters are known for their thin-walled vessels. </a:t>
            </a:r>
          </a:p>
        </p:txBody>
      </p:sp>
      <p:pic>
        <p:nvPicPr>
          <p:cNvPr id="8194" name="Picture 2">
            <a:extLst>
              <a:ext uri="{FF2B5EF4-FFF2-40B4-BE49-F238E27FC236}">
                <a16:creationId xmlns:a16="http://schemas.microsoft.com/office/drawing/2014/main" id="{3FDE5051-3EA9-932B-3E21-080624467B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799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B99BD-6472-E2FF-42DB-1244047C09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837" y="757382"/>
            <a:ext cx="6289963" cy="5190837"/>
          </a:xfrm>
          <a:prstGeom prst="rect">
            <a:avLst/>
          </a:prstGeom>
        </p:spPr>
      </p:pic>
      <p:sp>
        <p:nvSpPr>
          <p:cNvPr id="4" name="TextBox 3">
            <a:extLst>
              <a:ext uri="{FF2B5EF4-FFF2-40B4-BE49-F238E27FC236}">
                <a16:creationId xmlns:a16="http://schemas.microsoft.com/office/drawing/2014/main" id="{4D2A69FC-9E01-D2C0-C276-EB4680E88CD3}"/>
              </a:ext>
            </a:extLst>
          </p:cNvPr>
          <p:cNvSpPr txBox="1"/>
          <p:nvPr/>
        </p:nvSpPr>
        <p:spPr>
          <a:xfrm>
            <a:off x="6881092" y="1136072"/>
            <a:ext cx="4516582" cy="2308324"/>
          </a:xfrm>
          <a:prstGeom prst="rect">
            <a:avLst/>
          </a:prstGeom>
          <a:noFill/>
        </p:spPr>
        <p:txBody>
          <a:bodyPr wrap="square" rtlCol="0">
            <a:spAutoFit/>
          </a:bodyPr>
          <a:lstStyle/>
          <a:p>
            <a:r>
              <a:rPr lang="en-US" dirty="0"/>
              <a:t>Acoma Manta, 1850-1860 </a:t>
            </a:r>
          </a:p>
          <a:p>
            <a:r>
              <a:rPr lang="en-US" dirty="0"/>
              <a:t>Woven of handspun wool in a plain weave, twill and brocade weave. The design combines earlier geometric</a:t>
            </a:r>
          </a:p>
          <a:p>
            <a:r>
              <a:rPr lang="en-US" dirty="0"/>
              <a:t>design elements with later floral motifs. </a:t>
            </a:r>
          </a:p>
          <a:p>
            <a:endParaRPr lang="en-US" dirty="0"/>
          </a:p>
          <a:p>
            <a:r>
              <a:rPr lang="en-US" dirty="0"/>
              <a:t>This is a truly amazing piece that ends up in this installation as a backdrop to ceramics. </a:t>
            </a:r>
          </a:p>
        </p:txBody>
      </p:sp>
    </p:spTree>
    <p:extLst>
      <p:ext uri="{BB962C8B-B14F-4D97-AF65-F5344CB8AC3E}">
        <p14:creationId xmlns:p14="http://schemas.microsoft.com/office/powerpoint/2010/main" val="207283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A230558-DC9A-9643-4766-38A1558BC0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BEB6502-D81C-CA73-7970-F167A3056509}"/>
              </a:ext>
            </a:extLst>
          </p:cNvPr>
          <p:cNvSpPr txBox="1"/>
          <p:nvPr/>
        </p:nvSpPr>
        <p:spPr>
          <a:xfrm>
            <a:off x="6631708" y="1062182"/>
            <a:ext cx="4950691" cy="3139321"/>
          </a:xfrm>
          <a:prstGeom prst="rect">
            <a:avLst/>
          </a:prstGeom>
          <a:noFill/>
        </p:spPr>
        <p:txBody>
          <a:bodyPr wrap="square" rtlCol="0">
            <a:spAutoFit/>
          </a:bodyPr>
          <a:lstStyle/>
          <a:p>
            <a:r>
              <a:rPr lang="en-US" dirty="0"/>
              <a:t>Interesting pieces include the selenite slab from Acoma, late 1800s or early 1900s, that was used as window material. You couldn’t see through it but it let in light. </a:t>
            </a:r>
          </a:p>
          <a:p>
            <a:endParaRPr lang="en-US" dirty="0"/>
          </a:p>
          <a:p>
            <a:r>
              <a:rPr lang="en-US" dirty="0"/>
              <a:t>To the right of the selenite is a jar by Dorothy Torivio that the museum purchased at the 1984 Heard Museum Guild Native American Indian Arts Show in 1984. It won a Best of Class for Traditional Pottery. The artist said she uses her eye to measure the sectioning of the vessel. </a:t>
            </a:r>
          </a:p>
        </p:txBody>
      </p:sp>
    </p:spTree>
    <p:extLst>
      <p:ext uri="{BB962C8B-B14F-4D97-AF65-F5344CB8AC3E}">
        <p14:creationId xmlns:p14="http://schemas.microsoft.com/office/powerpoint/2010/main" val="100460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33F3B9F-56D9-2C48-E22D-C434AD60BB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57E01C8-1C6A-64C4-B781-0074BEAEC670}"/>
              </a:ext>
            </a:extLst>
          </p:cNvPr>
          <p:cNvSpPr txBox="1"/>
          <p:nvPr/>
        </p:nvSpPr>
        <p:spPr>
          <a:xfrm>
            <a:off x="5209309" y="831273"/>
            <a:ext cx="6903108" cy="2585323"/>
          </a:xfrm>
          <a:prstGeom prst="rect">
            <a:avLst/>
          </a:prstGeom>
          <a:noFill/>
        </p:spPr>
        <p:txBody>
          <a:bodyPr wrap="none" rtlCol="0">
            <a:spAutoFit/>
          </a:bodyPr>
          <a:lstStyle/>
          <a:p>
            <a:r>
              <a:rPr lang="en-US" dirty="0"/>
              <a:t>The label calls out the importance of pottery and jewelry to the </a:t>
            </a:r>
          </a:p>
          <a:p>
            <a:r>
              <a:rPr lang="en-US" dirty="0"/>
              <a:t>economies of Acoma and Zuni respectively.</a:t>
            </a:r>
          </a:p>
          <a:p>
            <a:endParaRPr lang="en-US" dirty="0"/>
          </a:p>
          <a:p>
            <a:endParaRPr lang="en-US" dirty="0"/>
          </a:p>
          <a:p>
            <a:r>
              <a:rPr lang="en-US" dirty="0"/>
              <a:t>We have a very special storage jar, c. 1900, by </a:t>
            </a:r>
            <a:r>
              <a:rPr lang="en-US" dirty="0" err="1"/>
              <a:t>Tsayutitsa</a:t>
            </a:r>
            <a:r>
              <a:rPr lang="en-US" dirty="0"/>
              <a:t>, c. 1871-1959, </a:t>
            </a:r>
          </a:p>
          <a:p>
            <a:r>
              <a:rPr lang="en-US" dirty="0"/>
              <a:t>one of the earliest Zuni potters to be known by name. Potter Josephine </a:t>
            </a:r>
          </a:p>
          <a:p>
            <a:r>
              <a:rPr lang="en-US" dirty="0"/>
              <a:t>Nahohai identified the jar. Once again, Lanmon and Harlow are an </a:t>
            </a:r>
          </a:p>
          <a:p>
            <a:r>
              <a:rPr lang="en-US" dirty="0"/>
              <a:t>excellent source for Zuni pottery and information on </a:t>
            </a:r>
            <a:r>
              <a:rPr lang="en-US"/>
              <a:t>Tsayutitsa</a:t>
            </a:r>
            <a:r>
              <a:rPr lang="en-US" dirty="0"/>
              <a:t>. </a:t>
            </a:r>
          </a:p>
          <a:p>
            <a:r>
              <a:rPr lang="en-US" dirty="0"/>
              <a:t>Her massive rosettes are quite distinctive. </a:t>
            </a:r>
          </a:p>
        </p:txBody>
      </p:sp>
    </p:spTree>
    <p:extLst>
      <p:ext uri="{BB962C8B-B14F-4D97-AF65-F5344CB8AC3E}">
        <p14:creationId xmlns:p14="http://schemas.microsoft.com/office/powerpoint/2010/main" val="960289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44E83B9-10D3-236D-C5A6-855ABAEE531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05908" y="726130"/>
            <a:ext cx="5725409" cy="621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966D656-B566-5388-E5A4-72CC27FFEC3D}"/>
              </a:ext>
            </a:extLst>
          </p:cNvPr>
          <p:cNvSpPr txBox="1"/>
          <p:nvPr/>
        </p:nvSpPr>
        <p:spPr>
          <a:xfrm>
            <a:off x="2105891" y="1"/>
            <a:ext cx="6410036" cy="584775"/>
          </a:xfrm>
          <a:prstGeom prst="rect">
            <a:avLst/>
          </a:prstGeom>
          <a:noFill/>
        </p:spPr>
        <p:txBody>
          <a:bodyPr wrap="square" rtlCol="0">
            <a:spAutoFit/>
          </a:bodyPr>
          <a:lstStyle/>
          <a:p>
            <a:pPr algn="ctr"/>
            <a:r>
              <a:rPr lang="en-US" sz="3200" dirty="0"/>
              <a:t>Zuni Ceramics</a:t>
            </a:r>
          </a:p>
        </p:txBody>
      </p:sp>
      <p:sp>
        <p:nvSpPr>
          <p:cNvPr id="3" name="TextBox 2">
            <a:extLst>
              <a:ext uri="{FF2B5EF4-FFF2-40B4-BE49-F238E27FC236}">
                <a16:creationId xmlns:a16="http://schemas.microsoft.com/office/drawing/2014/main" id="{EDBE45F3-9370-108A-7CD0-43264C508E50}"/>
              </a:ext>
            </a:extLst>
          </p:cNvPr>
          <p:cNvSpPr txBox="1"/>
          <p:nvPr/>
        </p:nvSpPr>
        <p:spPr>
          <a:xfrm>
            <a:off x="8431318" y="1089891"/>
            <a:ext cx="3492828" cy="1754326"/>
          </a:xfrm>
          <a:prstGeom prst="rect">
            <a:avLst/>
          </a:prstGeom>
          <a:noFill/>
        </p:spPr>
        <p:txBody>
          <a:bodyPr wrap="square" rtlCol="0">
            <a:spAutoFit/>
          </a:bodyPr>
          <a:lstStyle/>
          <a:p>
            <a:r>
              <a:rPr lang="en-US" dirty="0"/>
              <a:t>On the top shelf, you could connect Anderson Peynetsa’s jar, c. 1983, with your discussion of the animal</a:t>
            </a:r>
          </a:p>
          <a:p>
            <a:r>
              <a:rPr lang="en-US" dirty="0"/>
              <a:t>dances section. Here, the “deer in his house” design associated with bringing success in hunting. </a:t>
            </a:r>
          </a:p>
        </p:txBody>
      </p:sp>
    </p:spTree>
    <p:extLst>
      <p:ext uri="{BB962C8B-B14F-4D97-AF65-F5344CB8AC3E}">
        <p14:creationId xmlns:p14="http://schemas.microsoft.com/office/powerpoint/2010/main" val="3751159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BB3184-6703-DE5A-C5F4-96EE63174DB4}"/>
              </a:ext>
            </a:extLst>
          </p:cNvPr>
          <p:cNvSpPr txBox="1"/>
          <p:nvPr/>
        </p:nvSpPr>
        <p:spPr>
          <a:xfrm>
            <a:off x="480291" y="-415635"/>
            <a:ext cx="11009745" cy="1754326"/>
          </a:xfrm>
          <a:prstGeom prst="rect">
            <a:avLst/>
          </a:prstGeom>
          <a:noFill/>
        </p:spPr>
        <p:txBody>
          <a:bodyPr wrap="square" rtlCol="0">
            <a:spAutoFit/>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0" dirty="0">
                <a:effectLst/>
                <a:latin typeface="Times New Roman" panose="02020603050405020304" pitchFamily="18" charset="0"/>
                <a:ea typeface="Times New Roman" panose="02020603050405020304" pitchFamily="18" charset="0"/>
              </a:rPr>
              <a:t> </a:t>
            </a:r>
            <a:endParaRPr lang="en-US" sz="1800" i="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In your home you always have one of each, </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a stew bowl, a water jar, a canteen, a corn meal bowl and dough bowl.</a:t>
            </a:r>
            <a:r>
              <a:rPr lang="en-US" sz="1800" dirty="0">
                <a:effectLst/>
                <a:latin typeface="Times New Roman" panose="02020603050405020304" pitchFamily="18" charset="0"/>
                <a:ea typeface="Times New Roman" panose="02020603050405020304" pitchFamily="18" charset="0"/>
              </a:rPr>
              <a:t> Milford Nahohai, Zuni, 2002</a:t>
            </a:r>
          </a:p>
          <a:p>
            <a:pPr marL="0" marR="0">
              <a:spcBef>
                <a:spcPts val="0"/>
              </a:spcBef>
              <a:spcAft>
                <a:spcPts val="0"/>
              </a:spcAft>
            </a:pPr>
            <a:r>
              <a:rPr lang="en-US" sz="1800" i="0" dirty="0">
                <a:effectLst/>
                <a:latin typeface="Times New Roman" panose="02020603050405020304" pitchFamily="18" charset="0"/>
                <a:ea typeface="Times New Roman" panose="02020603050405020304" pitchFamily="18" charset="0"/>
              </a:rPr>
              <a:t> </a:t>
            </a:r>
            <a:endParaRPr lang="en-US" sz="1800" i="1" dirty="0">
              <a:effectLst/>
              <a:latin typeface="Times New Roman" panose="02020603050405020304" pitchFamily="18" charset="0"/>
              <a:ea typeface="Times New Roman" panose="02020603050405020304" pitchFamily="18" charset="0"/>
            </a:endParaRPr>
          </a:p>
          <a:p>
            <a:endParaRPr lang="en-US" dirty="0"/>
          </a:p>
        </p:txBody>
      </p:sp>
      <p:pic>
        <p:nvPicPr>
          <p:cNvPr id="3074" name="Picture 2" descr="File: '0105760b'">
            <a:extLst>
              <a:ext uri="{FF2B5EF4-FFF2-40B4-BE49-F238E27FC236}">
                <a16:creationId xmlns:a16="http://schemas.microsoft.com/office/drawing/2014/main" id="{3C1F7860-A89F-A83A-5959-51B1819B335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90327" y="3818514"/>
            <a:ext cx="2945082" cy="17373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le: 'Z0009863'">
            <a:extLst>
              <a:ext uri="{FF2B5EF4-FFF2-40B4-BE49-F238E27FC236}">
                <a16:creationId xmlns:a16="http://schemas.microsoft.com/office/drawing/2014/main" id="{0BAE33B8-DA69-5CAA-436A-725535B4258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2757054"/>
            <a:ext cx="2949954" cy="256032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le: '0105773b'">
            <a:extLst>
              <a:ext uri="{FF2B5EF4-FFF2-40B4-BE49-F238E27FC236}">
                <a16:creationId xmlns:a16="http://schemas.microsoft.com/office/drawing/2014/main" id="{F73E1063-9720-BDA5-92DF-D1D530B762D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7782" y="949036"/>
            <a:ext cx="2783044" cy="16459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669548-5AA9-6579-9731-5718A70C2335}"/>
              </a:ext>
            </a:extLst>
          </p:cNvPr>
          <p:cNvSpPr txBox="1"/>
          <p:nvPr/>
        </p:nvSpPr>
        <p:spPr>
          <a:xfrm>
            <a:off x="3084945" y="1038968"/>
            <a:ext cx="2118528" cy="1200329"/>
          </a:xfrm>
          <a:prstGeom prst="rect">
            <a:avLst/>
          </a:prstGeom>
          <a:noFill/>
        </p:spPr>
        <p:txBody>
          <a:bodyPr wrap="square" rtlCol="0">
            <a:spAutoFit/>
          </a:bodyPr>
          <a:lstStyle/>
          <a:p>
            <a:r>
              <a:rPr lang="en-US" dirty="0"/>
              <a:t>Stew bowl c. 1850</a:t>
            </a:r>
          </a:p>
          <a:p>
            <a:r>
              <a:rPr lang="en-US" dirty="0"/>
              <a:t>Dwight Lanmon noted its fine hatching lines. </a:t>
            </a:r>
          </a:p>
        </p:txBody>
      </p:sp>
      <p:sp>
        <p:nvSpPr>
          <p:cNvPr id="4" name="TextBox 3">
            <a:extLst>
              <a:ext uri="{FF2B5EF4-FFF2-40B4-BE49-F238E27FC236}">
                <a16:creationId xmlns:a16="http://schemas.microsoft.com/office/drawing/2014/main" id="{24E29583-7C79-A8E4-7EE4-63CB26CEDD66}"/>
              </a:ext>
            </a:extLst>
          </p:cNvPr>
          <p:cNvSpPr txBox="1"/>
          <p:nvPr/>
        </p:nvSpPr>
        <p:spPr>
          <a:xfrm>
            <a:off x="3084945" y="2503055"/>
            <a:ext cx="3805382" cy="3693319"/>
          </a:xfrm>
          <a:prstGeom prst="rect">
            <a:avLst/>
          </a:prstGeom>
          <a:noFill/>
        </p:spPr>
        <p:txBody>
          <a:bodyPr wrap="square" rtlCol="0">
            <a:spAutoFit/>
          </a:bodyPr>
          <a:lstStyle/>
          <a:p>
            <a:r>
              <a:rPr lang="en-US" dirty="0"/>
              <a:t>Water jar, c. 1900</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A few older people at Zuni still feel that no water tastes quite so good as that ladled from a native earthenware jar. The pot, full of water, is placed near an open window so that occasional breezes will evaporate moisture on the outside of the damp jar, thereby cooling the water inside. The wear below the rim is caused by continual abrasion from the curved end of the ladle handle as it is hooked over the rim.</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3082" name="Picture 10" descr="File: '0105800b'">
            <a:extLst>
              <a:ext uri="{FF2B5EF4-FFF2-40B4-BE49-F238E27FC236}">
                <a16:creationId xmlns:a16="http://schemas.microsoft.com/office/drawing/2014/main" id="{5DF70A2F-9DA6-282E-9D91-E25455CF817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90327" y="949036"/>
            <a:ext cx="233541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9B09C2-B3AD-CAC5-9858-5FA6EE487D5E}"/>
              </a:ext>
            </a:extLst>
          </p:cNvPr>
          <p:cNvSpPr txBox="1"/>
          <p:nvPr/>
        </p:nvSpPr>
        <p:spPr>
          <a:xfrm>
            <a:off x="9225737" y="825672"/>
            <a:ext cx="2650837" cy="3108543"/>
          </a:xfrm>
          <a:prstGeom prst="rect">
            <a:avLst/>
          </a:prstGeom>
          <a:noFill/>
        </p:spPr>
        <p:txBody>
          <a:bodyPr wrap="square" rtlCol="0">
            <a:spAutoFit/>
          </a:bodyPr>
          <a:lstStyle/>
          <a:p>
            <a:r>
              <a:rPr lang="en-US" dirty="0"/>
              <a:t>Canteen , c. 1900</a:t>
            </a:r>
          </a:p>
          <a:p>
            <a:r>
              <a:rPr lang="en-US" sz="1600" i="0" dirty="0">
                <a:solidFill>
                  <a:srgbClr val="30383D"/>
                </a:solidFill>
                <a:effectLst/>
              </a:rPr>
              <a:t>The top little canteen with the vent hole probably has the hole because it was put on after the wall of the canteen was formed below it.  The smaller canteens were formed by pushing the clay out rather than by adding like the top one. This held water at one time. Eileen Yatsattie</a:t>
            </a:r>
            <a:endParaRPr lang="en-US" sz="1600" dirty="0"/>
          </a:p>
          <a:p>
            <a:endParaRPr lang="en-US" dirty="0"/>
          </a:p>
        </p:txBody>
      </p:sp>
      <p:sp>
        <p:nvSpPr>
          <p:cNvPr id="6" name="TextBox 5">
            <a:extLst>
              <a:ext uri="{FF2B5EF4-FFF2-40B4-BE49-F238E27FC236}">
                <a16:creationId xmlns:a16="http://schemas.microsoft.com/office/drawing/2014/main" id="{67127E4F-B949-E74A-859D-6165F759343E}"/>
              </a:ext>
            </a:extLst>
          </p:cNvPr>
          <p:cNvSpPr txBox="1"/>
          <p:nvPr/>
        </p:nvSpPr>
        <p:spPr>
          <a:xfrm>
            <a:off x="9947564" y="4037214"/>
            <a:ext cx="2022763" cy="1200329"/>
          </a:xfrm>
          <a:prstGeom prst="rect">
            <a:avLst/>
          </a:prstGeom>
          <a:noFill/>
        </p:spPr>
        <p:txBody>
          <a:bodyPr wrap="square" rtlCol="0">
            <a:spAutoFit/>
          </a:bodyPr>
          <a:lstStyle/>
          <a:p>
            <a:r>
              <a:rPr lang="en-US" dirty="0"/>
              <a:t>Corn meal bowl with clouds and water animals, c.1900.</a:t>
            </a:r>
          </a:p>
        </p:txBody>
      </p:sp>
    </p:spTree>
    <p:extLst>
      <p:ext uri="{BB962C8B-B14F-4D97-AF65-F5344CB8AC3E}">
        <p14:creationId xmlns:p14="http://schemas.microsoft.com/office/powerpoint/2010/main" val="3965677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91375-FA4A-B923-6D9E-857912DB72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600" y="0"/>
            <a:ext cx="5255492" cy="4544291"/>
          </a:xfrm>
          <a:prstGeom prst="rect">
            <a:avLst/>
          </a:prstGeom>
        </p:spPr>
      </p:pic>
      <p:sp>
        <p:nvSpPr>
          <p:cNvPr id="4" name="TextBox 3">
            <a:extLst>
              <a:ext uri="{FF2B5EF4-FFF2-40B4-BE49-F238E27FC236}">
                <a16:creationId xmlns:a16="http://schemas.microsoft.com/office/drawing/2014/main" id="{0FF6BB31-4F04-2A26-D69A-31CE2DC7D912}"/>
              </a:ext>
            </a:extLst>
          </p:cNvPr>
          <p:cNvSpPr txBox="1"/>
          <p:nvPr/>
        </p:nvSpPr>
        <p:spPr>
          <a:xfrm>
            <a:off x="5902036" y="1533236"/>
            <a:ext cx="6188364" cy="1754326"/>
          </a:xfrm>
          <a:prstGeom prst="rect">
            <a:avLst/>
          </a:prstGeom>
          <a:noFill/>
        </p:spPr>
        <p:txBody>
          <a:bodyPr wrap="square" rtlCol="0">
            <a:spAutoFit/>
          </a:bodyPr>
          <a:lstStyle/>
          <a:p>
            <a:r>
              <a:rPr lang="en-US" dirty="0"/>
              <a:t>Josephine, Milford and Randy Nahohai Jar, 1983.</a:t>
            </a:r>
          </a:p>
          <a:p>
            <a:r>
              <a:rPr lang="en-US" dirty="0"/>
              <a:t>A great example of a rainbird and sitting next to a late 1800s jar</a:t>
            </a:r>
          </a:p>
          <a:p>
            <a:r>
              <a:rPr lang="en-US" dirty="0"/>
              <a:t>with a rainbird design.  The label has a nice discussion of</a:t>
            </a:r>
          </a:p>
          <a:p>
            <a:r>
              <a:rPr lang="en-US" dirty="0"/>
              <a:t>how all three family members made it. Milford mentions that it</a:t>
            </a:r>
          </a:p>
          <a:p>
            <a:r>
              <a:rPr lang="en-US" dirty="0"/>
              <a:t>was the first pot he painted, and it started his career. The diagonal lines represent rain falling from the clouds. </a:t>
            </a:r>
          </a:p>
        </p:txBody>
      </p:sp>
      <p:pic>
        <p:nvPicPr>
          <p:cNvPr id="5" name="Picture 4">
            <a:extLst>
              <a:ext uri="{FF2B5EF4-FFF2-40B4-BE49-F238E27FC236}">
                <a16:creationId xmlns:a16="http://schemas.microsoft.com/office/drawing/2014/main" id="{046FAE1B-4FBB-96AB-C6F8-EB6BC0A06D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395"/>
          <a:stretch/>
        </p:blipFill>
        <p:spPr>
          <a:xfrm>
            <a:off x="5384801" y="3214255"/>
            <a:ext cx="5090232" cy="4480560"/>
          </a:xfrm>
          <a:prstGeom prst="rect">
            <a:avLst/>
          </a:prstGeom>
        </p:spPr>
      </p:pic>
    </p:spTree>
    <p:extLst>
      <p:ext uri="{BB962C8B-B14F-4D97-AF65-F5344CB8AC3E}">
        <p14:creationId xmlns:p14="http://schemas.microsoft.com/office/powerpoint/2010/main" val="933470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2CBEC5-5639-1F6F-34DD-69D6F7F7F384}"/>
              </a:ext>
            </a:extLst>
          </p:cNvPr>
          <p:cNvSpPr txBox="1"/>
          <p:nvPr/>
        </p:nvSpPr>
        <p:spPr>
          <a:xfrm>
            <a:off x="5486401" y="-9297"/>
            <a:ext cx="2198254" cy="400110"/>
          </a:xfrm>
          <a:prstGeom prst="rect">
            <a:avLst/>
          </a:prstGeom>
          <a:noFill/>
        </p:spPr>
        <p:txBody>
          <a:bodyPr wrap="square" rtlCol="0">
            <a:spAutoFit/>
          </a:bodyPr>
          <a:lstStyle/>
          <a:p>
            <a:r>
              <a:rPr lang="en-US" sz="2000" dirty="0"/>
              <a:t>Zuni Jewelry</a:t>
            </a:r>
          </a:p>
        </p:txBody>
      </p:sp>
      <p:pic>
        <p:nvPicPr>
          <p:cNvPr id="5123" name="Picture 3">
            <a:extLst>
              <a:ext uri="{FF2B5EF4-FFF2-40B4-BE49-F238E27FC236}">
                <a16:creationId xmlns:a16="http://schemas.microsoft.com/office/drawing/2014/main" id="{F04657F8-7B30-FA9A-A6AF-CA3EA70B3FF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0872" y="0"/>
            <a:ext cx="4091709" cy="500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a:extLst>
              <a:ext uri="{FF2B5EF4-FFF2-40B4-BE49-F238E27FC236}">
                <a16:creationId xmlns:a16="http://schemas.microsoft.com/office/drawing/2014/main" id="{7725866E-EF95-502D-EA41-80C579783E9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4853709"/>
            <a:ext cx="4449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6B73AAF-29E5-CC45-AA1E-BCD4118864E1}"/>
              </a:ext>
            </a:extLst>
          </p:cNvPr>
          <p:cNvSpPr txBox="1"/>
          <p:nvPr/>
        </p:nvSpPr>
        <p:spPr>
          <a:xfrm>
            <a:off x="4812146" y="785091"/>
            <a:ext cx="7305964" cy="4247317"/>
          </a:xfrm>
          <a:prstGeom prst="rect">
            <a:avLst/>
          </a:prstGeom>
          <a:noFill/>
        </p:spPr>
        <p:txBody>
          <a:bodyPr wrap="square" rtlCol="0">
            <a:spAutoFit/>
          </a:bodyPr>
          <a:lstStyle/>
          <a:p>
            <a:pPr marL="285750" indent="-285750">
              <a:buFont typeface="Arial" panose="020B0604020202020204" pitchFamily="34" charset="0"/>
              <a:buChar char="•"/>
            </a:pPr>
            <a:r>
              <a:rPr lang="en-US" dirty="0"/>
              <a:t>Here, as with the earlier jewelry section, lapidary work is dominant.</a:t>
            </a:r>
          </a:p>
          <a:p>
            <a:pPr marL="285750" indent="-285750">
              <a:buFont typeface="Arial" panose="020B0604020202020204" pitchFamily="34" charset="0"/>
              <a:buChar char="•"/>
            </a:pPr>
            <a:r>
              <a:rPr lang="en-US" dirty="0"/>
              <a:t>Many pieces in the collection were given by long-time trader, C. G. Wallace</a:t>
            </a:r>
          </a:p>
          <a:p>
            <a:pPr marL="285750" indent="-285750">
              <a:buFont typeface="Arial" panose="020B0604020202020204" pitchFamily="34" charset="0"/>
              <a:buChar char="•"/>
            </a:pPr>
            <a:r>
              <a:rPr lang="en-US" dirty="0"/>
              <a:t>Deborah Slaney has written about the collection in</a:t>
            </a:r>
            <a:r>
              <a:rPr lang="en-US" i="1" dirty="0"/>
              <a:t> Blue Gem, White Metal </a:t>
            </a:r>
            <a:r>
              <a:rPr lang="en-US" dirty="0"/>
              <a:t>and in </a:t>
            </a:r>
            <a:r>
              <a:rPr lang="en-US" i="1" dirty="0"/>
              <a:t>Leekya: Master Carver of Zuni Pueblo.</a:t>
            </a:r>
            <a:r>
              <a:rPr lang="en-US" dirty="0"/>
              <a:t> </a:t>
            </a:r>
          </a:p>
          <a:p>
            <a:pPr marL="285750" indent="-285750">
              <a:buFont typeface="Arial" panose="020B0604020202020204" pitchFamily="34" charset="0"/>
              <a:buChar char="•"/>
            </a:pPr>
            <a:r>
              <a:rPr lang="en-US" dirty="0"/>
              <a:t>Many of the artists are identified by name and often date from </a:t>
            </a:r>
          </a:p>
          <a:p>
            <a:r>
              <a:rPr lang="en-US" dirty="0"/>
              <a:t>Wallace records.</a:t>
            </a:r>
          </a:p>
          <a:p>
            <a:pPr marL="285750" indent="-285750">
              <a:buFont typeface="Arial" panose="020B0604020202020204" pitchFamily="34" charset="0"/>
              <a:buChar char="•"/>
            </a:pPr>
            <a:r>
              <a:rPr lang="en-US" dirty="0"/>
              <a:t>Visitors may be surprised at size of some of the jewelry, thinking of what</a:t>
            </a:r>
          </a:p>
          <a:p>
            <a:r>
              <a:rPr lang="en-US" dirty="0"/>
              <a:t>they would choose to wear. Dan Simplicio, Jr., whose father’s work is in the</a:t>
            </a:r>
          </a:p>
          <a:p>
            <a:r>
              <a:rPr lang="en-US" dirty="0"/>
              <a:t>case said that when the ancestors look down, they see people who are well and surrounded by beauty.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Wallace paired artists on a single piece with one person doing lapidary work and one doing silverwork.  </a:t>
            </a:r>
          </a:p>
        </p:txBody>
      </p:sp>
      <p:sp>
        <p:nvSpPr>
          <p:cNvPr id="4" name="TextBox 3">
            <a:extLst>
              <a:ext uri="{FF2B5EF4-FFF2-40B4-BE49-F238E27FC236}">
                <a16:creationId xmlns:a16="http://schemas.microsoft.com/office/drawing/2014/main" id="{89D7F81A-DB22-A09F-9668-E640CDC21DE1}"/>
              </a:ext>
            </a:extLst>
          </p:cNvPr>
          <p:cNvSpPr txBox="1"/>
          <p:nvPr/>
        </p:nvSpPr>
        <p:spPr>
          <a:xfrm>
            <a:off x="5726545" y="5135418"/>
            <a:ext cx="3731491" cy="1477328"/>
          </a:xfrm>
          <a:prstGeom prst="rect">
            <a:avLst/>
          </a:prstGeom>
          <a:noFill/>
        </p:spPr>
        <p:txBody>
          <a:bodyPr wrap="square" rtlCol="0">
            <a:spAutoFit/>
          </a:bodyPr>
          <a:lstStyle/>
          <a:p>
            <a:r>
              <a:rPr lang="en-US" dirty="0"/>
              <a:t>The box in the upper right corner is an example of a pairing</a:t>
            </a:r>
          </a:p>
          <a:p>
            <a:r>
              <a:rPr lang="en-US" dirty="0"/>
              <a:t>With Mary Kalestewa (Zuni) creating the inlay and Roger Skeet (Diné) creating the silver box.</a:t>
            </a:r>
          </a:p>
        </p:txBody>
      </p:sp>
      <p:pic>
        <p:nvPicPr>
          <p:cNvPr id="6" name="Picture 5">
            <a:extLst>
              <a:ext uri="{FF2B5EF4-FFF2-40B4-BE49-F238E27FC236}">
                <a16:creationId xmlns:a16="http://schemas.microsoft.com/office/drawing/2014/main" id="{02C3FEDB-C86A-42E1-A9DD-2C5F123404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98623" y="5135418"/>
            <a:ext cx="2593377" cy="1645920"/>
          </a:xfrm>
          <a:prstGeom prst="rect">
            <a:avLst/>
          </a:prstGeom>
        </p:spPr>
      </p:pic>
      <p:pic>
        <p:nvPicPr>
          <p:cNvPr id="7" name="Picture 6">
            <a:extLst>
              <a:ext uri="{FF2B5EF4-FFF2-40B4-BE49-F238E27FC236}">
                <a16:creationId xmlns:a16="http://schemas.microsoft.com/office/drawing/2014/main" id="{EC069481-59A3-8DB4-4BB1-4166360C8BA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39233" y="3611418"/>
            <a:ext cx="658348" cy="872116"/>
          </a:xfrm>
          <a:prstGeom prst="rect">
            <a:avLst/>
          </a:prstGeom>
        </p:spPr>
      </p:pic>
    </p:spTree>
    <p:extLst>
      <p:ext uri="{BB962C8B-B14F-4D97-AF65-F5344CB8AC3E}">
        <p14:creationId xmlns:p14="http://schemas.microsoft.com/office/powerpoint/2010/main" val="36584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6308-C1FC-9B15-B3A6-5C65771D40FB}"/>
              </a:ext>
            </a:extLst>
          </p:cNvPr>
          <p:cNvSpPr>
            <a:spLocks noGrp="1"/>
          </p:cNvSpPr>
          <p:nvPr>
            <p:ph type="title"/>
          </p:nvPr>
        </p:nvSpPr>
        <p:spPr/>
        <p:txBody>
          <a:bodyPr/>
          <a:lstStyle/>
          <a:p>
            <a:r>
              <a:rPr lang="en-US" dirty="0"/>
              <a:t>Points to mention in Ancestral area</a:t>
            </a:r>
          </a:p>
        </p:txBody>
      </p:sp>
      <p:sp>
        <p:nvSpPr>
          <p:cNvPr id="3" name="Content Placeholder 2">
            <a:extLst>
              <a:ext uri="{FF2B5EF4-FFF2-40B4-BE49-F238E27FC236}">
                <a16:creationId xmlns:a16="http://schemas.microsoft.com/office/drawing/2014/main" id="{777F218A-4F48-6BB4-70F1-8C9343F3FD09}"/>
              </a:ext>
            </a:extLst>
          </p:cNvPr>
          <p:cNvSpPr>
            <a:spLocks noGrp="1"/>
          </p:cNvSpPr>
          <p:nvPr>
            <p:ph idx="1"/>
          </p:nvPr>
        </p:nvSpPr>
        <p:spPr/>
        <p:txBody>
          <a:bodyPr/>
          <a:lstStyle/>
          <a:p>
            <a:r>
              <a:rPr lang="en-US" sz="2400" dirty="0"/>
              <a:t>We use the term Ancestral Puebloans. Some people may be familiar with the term Anasazi, which archaeologists began to use in 1927. It is a Diné term that translates to “ancient enemy.” It is not a term we use. The Indian Pueblo Cultural Center takes up the subject on its web site.  </a:t>
            </a:r>
          </a:p>
          <a:p>
            <a:r>
              <a:rPr lang="en-US" sz="2400" dirty="0"/>
              <a:t>People didn’t “vanish.” THEY MOVED. Puebloan people have moved throughout their history in the Southwest. The romantic notion of “vanished” makes for a great story and has been used frequently. It just isn’t true. </a:t>
            </a:r>
          </a:p>
          <a:p>
            <a:r>
              <a:rPr lang="en-US" sz="2400" dirty="0"/>
              <a:t>One reason for moving included the extended drought of the 12</a:t>
            </a:r>
            <a:r>
              <a:rPr lang="en-US" sz="2400" baseline="30000" dirty="0"/>
              <a:t>th</a:t>
            </a:r>
            <a:r>
              <a:rPr lang="en-US" sz="2400" dirty="0"/>
              <a:t> and 13</a:t>
            </a:r>
            <a:r>
              <a:rPr lang="en-US" sz="2400" baseline="30000" dirty="0"/>
              <a:t>th</a:t>
            </a:r>
            <a:r>
              <a:rPr lang="en-US" sz="2400" dirty="0"/>
              <a:t> centuries. </a:t>
            </a:r>
          </a:p>
          <a:p>
            <a:endParaRPr lang="en-US" dirty="0"/>
          </a:p>
        </p:txBody>
      </p:sp>
    </p:spTree>
    <p:extLst>
      <p:ext uri="{BB962C8B-B14F-4D97-AF65-F5344CB8AC3E}">
        <p14:creationId xmlns:p14="http://schemas.microsoft.com/office/powerpoint/2010/main" val="4076257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CF418-65AB-685C-3D50-D7623A9EE54D}"/>
              </a:ext>
            </a:extLst>
          </p:cNvPr>
          <p:cNvSpPr>
            <a:spLocks noGrp="1"/>
          </p:cNvSpPr>
          <p:nvPr>
            <p:ph type="title"/>
          </p:nvPr>
        </p:nvSpPr>
        <p:spPr/>
        <p:txBody>
          <a:bodyPr/>
          <a:lstStyle/>
          <a:p>
            <a:r>
              <a:rPr lang="en-US" dirty="0"/>
              <a:t>  Sections in Rio Grande Pueblo Module</a:t>
            </a:r>
          </a:p>
        </p:txBody>
      </p:sp>
      <p:sp>
        <p:nvSpPr>
          <p:cNvPr id="3" name="Content Placeholder 2">
            <a:extLst>
              <a:ext uri="{FF2B5EF4-FFF2-40B4-BE49-F238E27FC236}">
                <a16:creationId xmlns:a16="http://schemas.microsoft.com/office/drawing/2014/main" id="{27CD3D90-FF5E-D735-F701-AABE27A31523}"/>
              </a:ext>
            </a:extLst>
          </p:cNvPr>
          <p:cNvSpPr>
            <a:spLocks noGrp="1"/>
          </p:cNvSpPr>
          <p:nvPr>
            <p:ph idx="1"/>
          </p:nvPr>
        </p:nvSpPr>
        <p:spPr/>
        <p:txBody>
          <a:bodyPr/>
          <a:lstStyle/>
          <a:p>
            <a:r>
              <a:rPr lang="en-US" dirty="0"/>
              <a:t>Ancestral Pueblo</a:t>
            </a:r>
          </a:p>
          <a:p>
            <a:r>
              <a:rPr lang="en-US" dirty="0"/>
              <a:t>Historic</a:t>
            </a:r>
          </a:p>
          <a:p>
            <a:r>
              <a:rPr lang="en-US" dirty="0"/>
              <a:t>Oven area</a:t>
            </a:r>
          </a:p>
          <a:p>
            <a:r>
              <a:rPr lang="en-US" dirty="0"/>
              <a:t>Northern Pueblos</a:t>
            </a:r>
          </a:p>
          <a:p>
            <a:r>
              <a:rPr lang="en-US" dirty="0"/>
              <a:t>Southern Pueblos</a:t>
            </a:r>
          </a:p>
          <a:p>
            <a:r>
              <a:rPr lang="en-US" dirty="0"/>
              <a:t>Rio Grande Pueblo Jewelry</a:t>
            </a:r>
          </a:p>
          <a:p>
            <a:r>
              <a:rPr lang="en-US" dirty="0"/>
              <a:t>Western Pueblos</a:t>
            </a:r>
          </a:p>
          <a:p>
            <a:r>
              <a:rPr lang="en-US" dirty="0"/>
              <a:t>Zuni Jewelry</a:t>
            </a:r>
          </a:p>
          <a:p>
            <a:endParaRPr lang="en-US" dirty="0"/>
          </a:p>
        </p:txBody>
      </p:sp>
    </p:spTree>
    <p:extLst>
      <p:ext uri="{BB962C8B-B14F-4D97-AF65-F5344CB8AC3E}">
        <p14:creationId xmlns:p14="http://schemas.microsoft.com/office/powerpoint/2010/main" val="1967465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ECFC-EF2C-0C68-E642-6D8DEE3C971D}"/>
              </a:ext>
            </a:extLst>
          </p:cNvPr>
          <p:cNvSpPr>
            <a:spLocks noGrp="1"/>
          </p:cNvSpPr>
          <p:nvPr>
            <p:ph type="title"/>
          </p:nvPr>
        </p:nvSpPr>
        <p:spPr/>
        <p:txBody>
          <a:bodyPr/>
          <a:lstStyle/>
          <a:p>
            <a:r>
              <a:rPr lang="en-US" dirty="0"/>
              <a:t>Feathered Sandal Socks 950-1300 C.E.</a:t>
            </a:r>
          </a:p>
        </p:txBody>
      </p:sp>
      <p:sp>
        <p:nvSpPr>
          <p:cNvPr id="4" name="Text Placeholder 3">
            <a:extLst>
              <a:ext uri="{FF2B5EF4-FFF2-40B4-BE49-F238E27FC236}">
                <a16:creationId xmlns:a16="http://schemas.microsoft.com/office/drawing/2014/main" id="{53EAFECE-87F5-8F7B-BA17-20C8752D8BFD}"/>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Can talk about incredible preservation in the Southwest and point to other examples of it in the case. Can link to climate just mentioned in the map label</a:t>
            </a:r>
          </a:p>
          <a:p>
            <a:pPr marL="285750" indent="-285750">
              <a:buFont typeface="Arial" panose="020B0604020202020204" pitchFamily="34" charset="0"/>
              <a:buChar char="•"/>
            </a:pPr>
            <a:r>
              <a:rPr lang="en-US" dirty="0"/>
              <a:t>Sandal and sock woven of yucca fiber with turkey feathers woven into the sock to make it durable, warm and dry. Some shredded juniper bark was also tucked in along the edges for insulation. Turkey feathers were more durable. </a:t>
            </a:r>
          </a:p>
          <a:p>
            <a:pPr marL="285750" indent="-285750">
              <a:buFont typeface="Arial" panose="020B0604020202020204" pitchFamily="34" charset="0"/>
              <a:buChar char="•"/>
            </a:pPr>
            <a:r>
              <a:rPr lang="en-US" dirty="0"/>
              <a:t>Can recall this sandal sock when showing people Ramona Sakiestewa’s reconstruction of a turkey feather blanket. </a:t>
            </a:r>
          </a:p>
        </p:txBody>
      </p:sp>
      <p:pic>
        <p:nvPicPr>
          <p:cNvPr id="5" name="Content Placeholder 4" descr="File: 'Z0011043'">
            <a:extLst>
              <a:ext uri="{FF2B5EF4-FFF2-40B4-BE49-F238E27FC236}">
                <a16:creationId xmlns:a16="http://schemas.microsoft.com/office/drawing/2014/main" id="{D850BEE8-02F4-3B72-1BAF-BE9A511EFE8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049735" y="1257300"/>
            <a:ext cx="5048955" cy="4563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FE32130-AEE1-379F-32C7-C74E399927E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33432" y="731520"/>
            <a:ext cx="2486545"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4F6C12F-8DEA-361C-3E17-0EA4F6527E2B}"/>
              </a:ext>
            </a:extLst>
          </p:cNvPr>
          <p:cNvSpPr txBox="1"/>
          <p:nvPr/>
        </p:nvSpPr>
        <p:spPr>
          <a:xfrm>
            <a:off x="1043709" y="134034"/>
            <a:ext cx="30507712" cy="830997"/>
          </a:xfrm>
          <a:prstGeom prst="rect">
            <a:avLst/>
          </a:prstGeom>
          <a:noFill/>
        </p:spPr>
        <p:txBody>
          <a:bodyPr wrap="square" rtlCol="0">
            <a:spAutoFit/>
          </a:bodyPr>
          <a:lstStyle/>
          <a:p>
            <a:r>
              <a:rPr lang="en-US" sz="1600" i="1" dirty="0"/>
              <a:t>I’m always reminded of the intellect of my people. They knew this earth so well. </a:t>
            </a:r>
          </a:p>
          <a:p>
            <a:r>
              <a:rPr lang="en-US" sz="1600" i="1" dirty="0"/>
              <a:t>They knew every inch of the place they inhabited….I’m so in awe of them.</a:t>
            </a:r>
          </a:p>
          <a:p>
            <a:r>
              <a:rPr lang="en-US" sz="1600" dirty="0"/>
              <a:t>Rachel Agoyo, Cochiti/Kewa (Santo Domingo)</a:t>
            </a:r>
          </a:p>
        </p:txBody>
      </p:sp>
    </p:spTree>
    <p:extLst>
      <p:ext uri="{BB962C8B-B14F-4D97-AF65-F5344CB8AC3E}">
        <p14:creationId xmlns:p14="http://schemas.microsoft.com/office/powerpoint/2010/main" val="3777590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10D2B8-59E0-040E-DEB3-5EC462CBDB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140" y="-129310"/>
            <a:ext cx="5142155" cy="6858000"/>
          </a:xfrm>
          <a:prstGeom prst="rect">
            <a:avLst/>
          </a:prstGeom>
        </p:spPr>
      </p:pic>
      <p:pic>
        <p:nvPicPr>
          <p:cNvPr id="7" name="Picture 6">
            <a:extLst>
              <a:ext uri="{FF2B5EF4-FFF2-40B4-BE49-F238E27FC236}">
                <a16:creationId xmlns:a16="http://schemas.microsoft.com/office/drawing/2014/main" id="{3EE241CC-BE32-E8CC-F0ED-962C0C2B38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6402" y="4242801"/>
            <a:ext cx="2953980" cy="2378757"/>
          </a:xfrm>
          <a:prstGeom prst="rect">
            <a:avLst/>
          </a:prstGeom>
        </p:spPr>
      </p:pic>
      <p:sp>
        <p:nvSpPr>
          <p:cNvPr id="8" name="TextBox 7">
            <a:extLst>
              <a:ext uri="{FF2B5EF4-FFF2-40B4-BE49-F238E27FC236}">
                <a16:creationId xmlns:a16="http://schemas.microsoft.com/office/drawing/2014/main" id="{1AA2FBC0-63B8-90F8-0451-AEE058F98BBB}"/>
              </a:ext>
            </a:extLst>
          </p:cNvPr>
          <p:cNvSpPr txBox="1"/>
          <p:nvPr/>
        </p:nvSpPr>
        <p:spPr>
          <a:xfrm>
            <a:off x="6212707" y="108642"/>
            <a:ext cx="5561371" cy="4278094"/>
          </a:xfrm>
          <a:prstGeom prst="rect">
            <a:avLst/>
          </a:prstGeom>
          <a:noFill/>
        </p:spPr>
        <p:txBody>
          <a:bodyPr wrap="square" rtlCol="0">
            <a:spAutoFit/>
          </a:bodyPr>
          <a:lstStyle/>
          <a:p>
            <a:r>
              <a:rPr lang="en-US" sz="1600" dirty="0"/>
              <a:t>Ramona Sakiestewa made this turkey feather blanket sample. It received an award at the 1982 Guild Native American Arts Exhibit. </a:t>
            </a:r>
          </a:p>
          <a:p>
            <a:pPr marL="285750" indent="-285750">
              <a:buFont typeface="Arial" panose="020B0604020202020204" pitchFamily="34" charset="0"/>
              <a:buChar char="•"/>
            </a:pPr>
            <a:r>
              <a:rPr lang="en-US" sz="1600" dirty="0"/>
              <a:t>Made of the same yucca cordage as sock/sandals and it also uses turkey feathers.</a:t>
            </a:r>
          </a:p>
          <a:p>
            <a:pPr marL="285750" indent="-285750">
              <a:buFont typeface="Arial" panose="020B0604020202020204" pitchFamily="34" charset="0"/>
              <a:buChar char="•"/>
            </a:pPr>
            <a:r>
              <a:rPr lang="en-US" sz="1600" dirty="0"/>
              <a:t>Did larger blanket as commission for Bandelier National Monument  2.5 x 3 ft. and 3,000 feathers. She used leftover cordage to make this.</a:t>
            </a:r>
          </a:p>
          <a:p>
            <a:pPr marL="285750" indent="-285750">
              <a:buFont typeface="Arial" panose="020B0604020202020204" pitchFamily="34" charset="0"/>
              <a:buChar char="•"/>
            </a:pPr>
            <a:r>
              <a:rPr lang="en-US" sz="1600" dirty="0"/>
              <a:t>Very involved process of scraping, boiling, sun-bleaching the yucca and hand twisting with a spindle.  </a:t>
            </a:r>
          </a:p>
          <a:p>
            <a:pPr marL="285750" indent="-285750">
              <a:buFont typeface="Arial" panose="020B0604020202020204" pitchFamily="34" charset="0"/>
              <a:buChar char="•"/>
            </a:pPr>
            <a:r>
              <a:rPr lang="en-US" sz="1600" dirty="0"/>
              <a:t>You might mention that this is a gift of the artist, and she has given us her archives.  </a:t>
            </a:r>
          </a:p>
          <a:p>
            <a:pPr marL="285750" indent="-285750">
              <a:buFont typeface="Arial" panose="020B0604020202020204" pitchFamily="34" charset="0"/>
              <a:buChar char="•"/>
            </a:pPr>
            <a:endParaRPr lang="en-US" sz="1600" dirty="0"/>
          </a:p>
          <a:p>
            <a:r>
              <a:rPr lang="en-US" sz="1600" dirty="0"/>
              <a:t>Ancestral Puebloan turquoise and necklace with an estimated 2,700 beads, a few of which are either red shell or coral. Either possibility reflects the trade networks of Ancestral people that reached into Mexico and to the Pacific.  C. 1000 C.E.   </a:t>
            </a:r>
          </a:p>
        </p:txBody>
      </p:sp>
    </p:spTree>
    <p:extLst>
      <p:ext uri="{BB962C8B-B14F-4D97-AF65-F5344CB8AC3E}">
        <p14:creationId xmlns:p14="http://schemas.microsoft.com/office/powerpoint/2010/main" val="4286594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673BDC-4A40-B34C-5EAA-3747D8611492}"/>
              </a:ext>
            </a:extLst>
          </p:cNvPr>
          <p:cNvSpPr>
            <a:spLocks noGrp="1"/>
          </p:cNvSpPr>
          <p:nvPr>
            <p:ph type="title"/>
          </p:nvPr>
        </p:nvSpPr>
        <p:spPr>
          <a:xfrm>
            <a:off x="838200" y="365125"/>
            <a:ext cx="10515600" cy="911971"/>
          </a:xfrm>
        </p:spPr>
        <p:txBody>
          <a:bodyPr>
            <a:normAutofit/>
          </a:bodyPr>
          <a:lstStyle/>
          <a:p>
            <a:r>
              <a:rPr lang="en-US" sz="1800" dirty="0">
                <a:latin typeface="+mn-lt"/>
              </a:rPr>
              <a:t>Lino Black on Gray bowl 500-600 C.E.</a:t>
            </a:r>
          </a:p>
        </p:txBody>
      </p:sp>
      <p:pic>
        <p:nvPicPr>
          <p:cNvPr id="7" name="Content Placeholder 6" descr="A bowl with a design on it&#10;&#10;Description automatically generated">
            <a:extLst>
              <a:ext uri="{FF2B5EF4-FFF2-40B4-BE49-F238E27FC236}">
                <a16:creationId xmlns:a16="http://schemas.microsoft.com/office/drawing/2014/main" id="{03676C7F-2C08-8993-C4C2-37FD9B89380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46746" y="1466104"/>
            <a:ext cx="4714958" cy="3474720"/>
          </a:xfrm>
        </p:spPr>
      </p:pic>
      <p:pic>
        <p:nvPicPr>
          <p:cNvPr id="1026" name="Picture 2">
            <a:extLst>
              <a:ext uri="{FF2B5EF4-FFF2-40B4-BE49-F238E27FC236}">
                <a16:creationId xmlns:a16="http://schemas.microsoft.com/office/drawing/2014/main" id="{F87996E3-89B5-D534-D8C1-508183DE14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1386" y="1466104"/>
            <a:ext cx="3086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4335A94-C17D-823C-76D3-A740F1146B74}"/>
              </a:ext>
            </a:extLst>
          </p:cNvPr>
          <p:cNvSpPr txBox="1"/>
          <p:nvPr/>
        </p:nvSpPr>
        <p:spPr>
          <a:xfrm>
            <a:off x="5402117" y="819773"/>
            <a:ext cx="6568209" cy="369332"/>
          </a:xfrm>
          <a:prstGeom prst="rect">
            <a:avLst/>
          </a:prstGeom>
          <a:noFill/>
        </p:spPr>
        <p:txBody>
          <a:bodyPr wrap="square" rtlCol="0">
            <a:spAutoFit/>
          </a:bodyPr>
          <a:lstStyle/>
          <a:p>
            <a:r>
              <a:rPr lang="en-US" dirty="0"/>
              <a:t>Puki 1050-1300 C.E.</a:t>
            </a:r>
          </a:p>
        </p:txBody>
      </p:sp>
      <p:sp>
        <p:nvSpPr>
          <p:cNvPr id="5" name="TextBox 4">
            <a:extLst>
              <a:ext uri="{FF2B5EF4-FFF2-40B4-BE49-F238E27FC236}">
                <a16:creationId xmlns:a16="http://schemas.microsoft.com/office/drawing/2014/main" id="{B146C2A8-554F-617B-E236-D6C9580EB9D2}"/>
              </a:ext>
            </a:extLst>
          </p:cNvPr>
          <p:cNvSpPr txBox="1"/>
          <p:nvPr/>
        </p:nvSpPr>
        <p:spPr>
          <a:xfrm>
            <a:off x="9162107" y="1277096"/>
            <a:ext cx="2915216" cy="2585323"/>
          </a:xfrm>
          <a:prstGeom prst="rect">
            <a:avLst/>
          </a:prstGeom>
          <a:noFill/>
        </p:spPr>
        <p:txBody>
          <a:bodyPr wrap="square" rtlCol="0">
            <a:spAutoFit/>
          </a:bodyPr>
          <a:lstStyle/>
          <a:p>
            <a:r>
              <a:rPr lang="en-US" dirty="0"/>
              <a:t>Pottery-making base mold or turntable.  The holes are for tying strings to measure for balance or evenness in form and paint design. </a:t>
            </a:r>
          </a:p>
          <a:p>
            <a:endParaRPr lang="en-US" dirty="0"/>
          </a:p>
          <a:p>
            <a:r>
              <a:rPr lang="en-US" dirty="0"/>
              <a:t>It was in early Heard Museum exhibits and was cataloged as a plate. </a:t>
            </a:r>
          </a:p>
        </p:txBody>
      </p:sp>
    </p:spTree>
    <p:extLst>
      <p:ext uri="{BB962C8B-B14F-4D97-AF65-F5344CB8AC3E}">
        <p14:creationId xmlns:p14="http://schemas.microsoft.com/office/powerpoint/2010/main" val="3420766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6D761CF3CEDD438D10904F1F452301" ma:contentTypeVersion="14" ma:contentTypeDescription="Create a new document." ma:contentTypeScope="" ma:versionID="2cd50473065a3de80dd49c0a49c0d255">
  <xsd:schema xmlns:xsd="http://www.w3.org/2001/XMLSchema" xmlns:xs="http://www.w3.org/2001/XMLSchema" xmlns:p="http://schemas.microsoft.com/office/2006/metadata/properties" xmlns:ns3="ba1065d3-f16a-4958-842c-3fdd8294c140" xmlns:ns4="466cad8a-7cfb-4b6b-ad2a-634a2ca83135" targetNamespace="http://schemas.microsoft.com/office/2006/metadata/properties" ma:root="true" ma:fieldsID="741e2bafb9f1b9eb03ec62bcbda49086" ns3:_="" ns4:_="">
    <xsd:import namespace="ba1065d3-f16a-4958-842c-3fdd8294c140"/>
    <xsd:import namespace="466cad8a-7cfb-4b6b-ad2a-634a2ca8313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OCR"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065d3-f16a-4958-842c-3fdd8294c1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6cad8a-7cfb-4b6b-ad2a-634a2ca8313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a1065d3-f16a-4958-842c-3fdd8294c140" xsi:nil="true"/>
  </documentManagement>
</p:properties>
</file>

<file path=customXml/itemProps1.xml><?xml version="1.0" encoding="utf-8"?>
<ds:datastoreItem xmlns:ds="http://schemas.openxmlformats.org/officeDocument/2006/customXml" ds:itemID="{81AC18B8-4E64-4A75-8303-BCCD8EA94E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1065d3-f16a-4958-842c-3fdd8294c140"/>
    <ds:schemaRef ds:uri="466cad8a-7cfb-4b6b-ad2a-634a2ca831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5C018E-3837-40B6-88AE-4350B0327F22}">
  <ds:schemaRefs>
    <ds:schemaRef ds:uri="http://schemas.microsoft.com/sharepoint/v3/contenttype/forms"/>
  </ds:schemaRefs>
</ds:datastoreItem>
</file>

<file path=customXml/itemProps3.xml><?xml version="1.0" encoding="utf-8"?>
<ds:datastoreItem xmlns:ds="http://schemas.openxmlformats.org/officeDocument/2006/customXml" ds:itemID="{D1899736-C330-4133-B545-0190807C835E}">
  <ds:schemaRefs>
    <ds:schemaRef ds:uri="http://schemas.microsoft.com/office/2006/metadata/properties"/>
    <ds:schemaRef ds:uri="http://schemas.microsoft.com/office/infopath/2007/PartnerControls"/>
    <ds:schemaRef ds:uri="http://purl.org/dc/elements/1.1/"/>
    <ds:schemaRef ds:uri="ba1065d3-f16a-4958-842c-3fdd8294c140"/>
    <ds:schemaRef ds:uri="http://www.w3.org/XML/1998/namespace"/>
    <ds:schemaRef ds:uri="http://purl.org/dc/terms/"/>
    <ds:schemaRef ds:uri="http://schemas.microsoft.com/office/2006/documentManagement/types"/>
    <ds:schemaRef ds:uri="http://schemas.openxmlformats.org/package/2006/metadata/core-properties"/>
    <ds:schemaRef ds:uri="466cad8a-7cfb-4b6b-ad2a-634a2ca8313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2549</TotalTime>
  <Words>4368</Words>
  <Application>Microsoft Office PowerPoint</Application>
  <PresentationFormat>Widescreen</PresentationFormat>
  <Paragraphs>324</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Open Sans</vt:lpstr>
      <vt:lpstr>Roboto</vt:lpstr>
      <vt:lpstr>Times New Roman</vt:lpstr>
      <vt:lpstr>Office Theme</vt:lpstr>
      <vt:lpstr>Ancestral Pueblo and  New Mexico Pueblo Section</vt:lpstr>
      <vt:lpstr>PowerPoint Presentation</vt:lpstr>
      <vt:lpstr>PowerPoint Presentation</vt:lpstr>
      <vt:lpstr>   What I see is my home. I don’t own it but it’s home, the river, the trees, the birds that fly, they’re all mine. Estefanita Martinez, Ohkay Owingeh (San Juan Pueblo)</vt:lpstr>
      <vt:lpstr>Points to mention in Ancestral area</vt:lpstr>
      <vt:lpstr>  Sections in Rio Grande Pueblo Module</vt:lpstr>
      <vt:lpstr>Feathered Sandal Socks 950-1300 C.E.</vt:lpstr>
      <vt:lpstr>PowerPoint Presentation</vt:lpstr>
      <vt:lpstr>Lino Black on Gray bowl 500-600 C.E.</vt:lpstr>
      <vt:lpstr>PowerPoint Presentation</vt:lpstr>
      <vt:lpstr>Tularosa Black on White Canteen  1100-1300 C.E., with dog effigy handles is meant to be seen from all sides when in use.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Ancestral Pueblo and Pueblo</dc:title>
  <dc:creator>Ann Marshal</dc:creator>
  <cp:lastModifiedBy>Barry Katzen</cp:lastModifiedBy>
  <cp:revision>3</cp:revision>
  <cp:lastPrinted>2023-10-18T20:46:37Z</cp:lastPrinted>
  <dcterms:created xsi:type="dcterms:W3CDTF">2023-09-19T22:58:45Z</dcterms:created>
  <dcterms:modified xsi:type="dcterms:W3CDTF">2023-11-10T02:24:57Z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0x0101005D6D761CF3CEDD438D10904F1F452301</vt:lpwstr>
  </property>
</Properties>
</file>