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91" r:id="rId8"/>
    <p:sldId id="259" r:id="rId9"/>
    <p:sldId id="260" r:id="rId10"/>
    <p:sldId id="261" r:id="rId11"/>
    <p:sldId id="264" r:id="rId12"/>
    <p:sldId id="293" r:id="rId13"/>
    <p:sldId id="263" r:id="rId14"/>
    <p:sldId id="265" r:id="rId15"/>
    <p:sldId id="266" r:id="rId16"/>
    <p:sldId id="292" r:id="rId17"/>
    <p:sldId id="267" r:id="rId18"/>
    <p:sldId id="268" r:id="rId19"/>
    <p:sldId id="269" r:id="rId20"/>
    <p:sldId id="270" r:id="rId21"/>
    <p:sldId id="271" r:id="rId22"/>
    <p:sldId id="272" r:id="rId23"/>
    <p:sldId id="273" r:id="rId24"/>
    <p:sldId id="274" r:id="rId25"/>
    <p:sldId id="276" r:id="rId26"/>
    <p:sldId id="294" r:id="rId27"/>
    <p:sldId id="277" r:id="rId28"/>
    <p:sldId id="279" r:id="rId29"/>
    <p:sldId id="280" r:id="rId30"/>
    <p:sldId id="281" r:id="rId31"/>
    <p:sldId id="283" r:id="rId32"/>
    <p:sldId id="289" r:id="rId33"/>
    <p:sldId id="286" r:id="rId34"/>
    <p:sldId id="284" r:id="rId35"/>
    <p:sldId id="285" r:id="rId36"/>
    <p:sldId id="296" r:id="rId37"/>
    <p:sldId id="297" r:id="rId38"/>
    <p:sldId id="288" r:id="rId39"/>
    <p:sldId id="298" r:id="rId40"/>
    <p:sldId id="295" r:id="rId41"/>
    <p:sldId id="29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50A8F-FCC0-4F8E-A00D-3299E00D70CF}" v="285" dt="2023-11-25T23:39:13.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76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EED3-5854-B346-7238-FEFF12AEE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D3A1C-6955-C0AB-D29F-44B8E9CCC8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D69A72-5014-4B4C-BD91-16FC552421EC}"/>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5" name="Footer Placeholder 4">
            <a:extLst>
              <a:ext uri="{FF2B5EF4-FFF2-40B4-BE49-F238E27FC236}">
                <a16:creationId xmlns:a16="http://schemas.microsoft.com/office/drawing/2014/main" id="{9E4F7402-2620-D391-163E-05E986214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893B8-9839-7F3F-58F9-D3D48819369D}"/>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242868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D04FB-DC5A-AE65-01F1-A84314396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FDDE6-3D5F-15E0-63EA-E8DECE68C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4F136-C56B-D7E2-780B-A8D4FC602078}"/>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5" name="Footer Placeholder 4">
            <a:extLst>
              <a:ext uri="{FF2B5EF4-FFF2-40B4-BE49-F238E27FC236}">
                <a16:creationId xmlns:a16="http://schemas.microsoft.com/office/drawing/2014/main" id="{A7CCEC5C-718C-A381-14C3-C88C61700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497D1-5B86-71B9-8E8C-7765A47226EE}"/>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310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5D24FB-6D0C-7A8D-DF14-5A2E4D5E28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AF6C01-6257-1BFC-D47E-83C8DDE1E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B1C2D-A62B-0356-F899-3522EFE7BD00}"/>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5" name="Footer Placeholder 4">
            <a:extLst>
              <a:ext uri="{FF2B5EF4-FFF2-40B4-BE49-F238E27FC236}">
                <a16:creationId xmlns:a16="http://schemas.microsoft.com/office/drawing/2014/main" id="{14B03303-3667-6C59-0E3F-1B49A047F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A77D8-B116-B1E6-19F4-CF9B6D77AF8C}"/>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82796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AF93-A68B-95FC-721B-56E2E967A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25DB-03A8-3621-65AC-19C2AAC855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C9E23-4DA2-62AF-277F-A58E88DAF913}"/>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5" name="Footer Placeholder 4">
            <a:extLst>
              <a:ext uri="{FF2B5EF4-FFF2-40B4-BE49-F238E27FC236}">
                <a16:creationId xmlns:a16="http://schemas.microsoft.com/office/drawing/2014/main" id="{36DB097A-0290-2CFE-57D7-F4EA0C009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581A0-CDA9-CF47-F541-A747F12D0BB9}"/>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201349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9DDBB-76C7-1749-779E-CE11CBB588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F54B2-85A0-CFE1-1589-4C1617FB7F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94230-08AF-AA18-4CD4-567AA66A3A36}"/>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5" name="Footer Placeholder 4">
            <a:extLst>
              <a:ext uri="{FF2B5EF4-FFF2-40B4-BE49-F238E27FC236}">
                <a16:creationId xmlns:a16="http://schemas.microsoft.com/office/drawing/2014/main" id="{41B1653D-DBEF-B85B-DB6C-44EB8F95C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D37D3-5464-C23E-1024-A82FB8812256}"/>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423131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BD3C6-446F-278F-33D9-06BC132F6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1A388-80AB-EFB5-A8DD-8F14A6952F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617EE-1D27-66FC-729E-866AA2E653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6DF26E-D49C-0952-DAF1-429E19382A82}"/>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6" name="Footer Placeholder 5">
            <a:extLst>
              <a:ext uri="{FF2B5EF4-FFF2-40B4-BE49-F238E27FC236}">
                <a16:creationId xmlns:a16="http://schemas.microsoft.com/office/drawing/2014/main" id="{08FA66CF-DCD8-2322-6984-A96EFE814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0BF01-080E-B79D-43E1-1B3CAE91255F}"/>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94971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D81F-D418-8366-654C-A8CE889CD9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9CF794-41D6-BCBC-6E74-D2E047278B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C11ADE-0CA2-8D96-F73C-6D5C907744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0C310-CE35-66F5-3FBF-5717A26F0C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B62F4C-028D-68FF-6851-8BFE2F3B70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B9CF3-021A-D0B6-3A4B-050885ED598E}"/>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8" name="Footer Placeholder 7">
            <a:extLst>
              <a:ext uri="{FF2B5EF4-FFF2-40B4-BE49-F238E27FC236}">
                <a16:creationId xmlns:a16="http://schemas.microsoft.com/office/drawing/2014/main" id="{D440DA51-4362-57D6-0275-FA3526BF6C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4D84A4-A646-046F-CB6D-29191EB86558}"/>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405804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FD26-6F0E-3424-7F95-DE8735DEC8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D44819-20A8-252F-DEC1-B49AB78CDFFC}"/>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4" name="Footer Placeholder 3">
            <a:extLst>
              <a:ext uri="{FF2B5EF4-FFF2-40B4-BE49-F238E27FC236}">
                <a16:creationId xmlns:a16="http://schemas.microsoft.com/office/drawing/2014/main" id="{9EF9EB0A-641B-7E08-4370-30E4E61386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AB8F42-40AD-8BE8-E948-50BC8982D337}"/>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16920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C97CEE-D270-3847-0FA5-B17774F50B85}"/>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3" name="Footer Placeholder 2">
            <a:extLst>
              <a:ext uri="{FF2B5EF4-FFF2-40B4-BE49-F238E27FC236}">
                <a16:creationId xmlns:a16="http://schemas.microsoft.com/office/drawing/2014/main" id="{22F1B352-A954-7C3B-8013-7C8DB9659F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93C77F-698B-B99E-ABB1-7CB591FF1CE5}"/>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74515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686E-BF9A-6250-8728-035B531E0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4C478C-1F02-EC04-32FB-E5737485AE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4966F2-CD7B-FA5B-2F7F-3766C2C74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79072-1276-0F47-3F10-89858BDBCF2F}"/>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6" name="Footer Placeholder 5">
            <a:extLst>
              <a:ext uri="{FF2B5EF4-FFF2-40B4-BE49-F238E27FC236}">
                <a16:creationId xmlns:a16="http://schemas.microsoft.com/office/drawing/2014/main" id="{CB70AE48-63DF-D55F-A2B3-B240AD0A0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CAB7D-EC91-0C2C-C9AC-C6B66CE0195D}"/>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3501730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77E8-AC4D-837F-A079-BAADC7A2D3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F3C631-81CA-30BC-5C05-E1ABB1CA06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61602C-7F1B-CE96-F827-4B808BF2A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E7A53-E710-A4FF-08D3-491B8120206E}"/>
              </a:ext>
            </a:extLst>
          </p:cNvPr>
          <p:cNvSpPr>
            <a:spLocks noGrp="1"/>
          </p:cNvSpPr>
          <p:nvPr>
            <p:ph type="dt" sz="half" idx="10"/>
          </p:nvPr>
        </p:nvSpPr>
        <p:spPr/>
        <p:txBody>
          <a:bodyPr/>
          <a:lstStyle/>
          <a:p>
            <a:fld id="{48000EC6-8F96-43C5-A29D-8BE098AD0DA0}" type="datetimeFigureOut">
              <a:rPr lang="en-US" smtClean="0"/>
              <a:t>11/27/2023</a:t>
            </a:fld>
            <a:endParaRPr lang="en-US"/>
          </a:p>
        </p:txBody>
      </p:sp>
      <p:sp>
        <p:nvSpPr>
          <p:cNvPr id="6" name="Footer Placeholder 5">
            <a:extLst>
              <a:ext uri="{FF2B5EF4-FFF2-40B4-BE49-F238E27FC236}">
                <a16:creationId xmlns:a16="http://schemas.microsoft.com/office/drawing/2014/main" id="{5116990F-180C-EE50-073A-058EA564B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8B07E4-A857-F23E-4EDE-F94002EE9042}"/>
              </a:ext>
            </a:extLst>
          </p:cNvPr>
          <p:cNvSpPr>
            <a:spLocks noGrp="1"/>
          </p:cNvSpPr>
          <p:nvPr>
            <p:ph type="sldNum" sz="quarter" idx="12"/>
          </p:nvPr>
        </p:nvSpPr>
        <p:spPr/>
        <p:txBody>
          <a:bodyPr/>
          <a:lstStyle/>
          <a:p>
            <a:fld id="{E524233A-8A2D-454B-BFC7-407D749C0C27}" type="slidenum">
              <a:rPr lang="en-US" smtClean="0"/>
              <a:t>‹#›</a:t>
            </a:fld>
            <a:endParaRPr lang="en-US"/>
          </a:p>
        </p:txBody>
      </p:sp>
    </p:spTree>
    <p:extLst>
      <p:ext uri="{BB962C8B-B14F-4D97-AF65-F5344CB8AC3E}">
        <p14:creationId xmlns:p14="http://schemas.microsoft.com/office/powerpoint/2010/main" val="2868301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1EC9AA-9BC7-7163-F502-9D4166B21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EC617C-6D2C-F32B-D1B2-1D5B7368E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2AAF0-99CE-68B0-464A-9CF3BA3DE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00EC6-8F96-43C5-A29D-8BE098AD0DA0}" type="datetimeFigureOut">
              <a:rPr lang="en-US" smtClean="0"/>
              <a:t>11/27/2023</a:t>
            </a:fld>
            <a:endParaRPr lang="en-US"/>
          </a:p>
        </p:txBody>
      </p:sp>
      <p:sp>
        <p:nvSpPr>
          <p:cNvPr id="5" name="Footer Placeholder 4">
            <a:extLst>
              <a:ext uri="{FF2B5EF4-FFF2-40B4-BE49-F238E27FC236}">
                <a16:creationId xmlns:a16="http://schemas.microsoft.com/office/drawing/2014/main" id="{0D3FD3C2-79F7-AD5B-7664-E47953EC23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044776-7F40-F403-A4D3-8B5E382FB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4233A-8A2D-454B-BFC7-407D749C0C27}" type="slidenum">
              <a:rPr lang="en-US" smtClean="0"/>
              <a:t>‹#›</a:t>
            </a:fld>
            <a:endParaRPr lang="en-US"/>
          </a:p>
        </p:txBody>
      </p:sp>
    </p:spTree>
    <p:extLst>
      <p:ext uri="{BB962C8B-B14F-4D97-AF65-F5344CB8AC3E}">
        <p14:creationId xmlns:p14="http://schemas.microsoft.com/office/powerpoint/2010/main" val="1000906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F88D-AB33-720A-6F0B-4BDD797E73BE}"/>
              </a:ext>
            </a:extLst>
          </p:cNvPr>
          <p:cNvSpPr>
            <a:spLocks noGrp="1"/>
          </p:cNvSpPr>
          <p:nvPr>
            <p:ph type="ctrTitle" idx="4294967295"/>
          </p:nvPr>
        </p:nvSpPr>
        <p:spPr>
          <a:xfrm>
            <a:off x="794327" y="1122363"/>
            <a:ext cx="9411855" cy="2387600"/>
          </a:xfrm>
        </p:spPr>
        <p:txBody>
          <a:bodyPr>
            <a:normAutofit/>
          </a:bodyPr>
          <a:lstStyle/>
          <a:p>
            <a:pPr algn="ctr"/>
            <a:r>
              <a:rPr lang="en-US" sz="6600" dirty="0">
                <a:latin typeface="+mn-lt"/>
              </a:rPr>
              <a:t>Huhugam, O’odham and Yoeme</a:t>
            </a:r>
          </a:p>
        </p:txBody>
      </p:sp>
    </p:spTree>
    <p:extLst>
      <p:ext uri="{BB962C8B-B14F-4D97-AF65-F5344CB8AC3E}">
        <p14:creationId xmlns:p14="http://schemas.microsoft.com/office/powerpoint/2010/main" val="120589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61F93B-E483-CC4C-F7C5-CC8A3BEF748E}"/>
              </a:ext>
            </a:extLst>
          </p:cNvPr>
          <p:cNvPicPr>
            <a:picLocks noChangeAspect="1"/>
          </p:cNvPicPr>
          <p:nvPr/>
        </p:nvPicPr>
        <p:blipFill>
          <a:blip r:embed="rId2"/>
          <a:stretch>
            <a:fillRect/>
          </a:stretch>
        </p:blipFill>
        <p:spPr>
          <a:xfrm>
            <a:off x="-169316" y="199338"/>
            <a:ext cx="4580952" cy="6104762"/>
          </a:xfrm>
          <a:prstGeom prst="rect">
            <a:avLst/>
          </a:prstGeom>
        </p:spPr>
      </p:pic>
      <p:sp>
        <p:nvSpPr>
          <p:cNvPr id="3" name="TextBox 2">
            <a:extLst>
              <a:ext uri="{FF2B5EF4-FFF2-40B4-BE49-F238E27FC236}">
                <a16:creationId xmlns:a16="http://schemas.microsoft.com/office/drawing/2014/main" id="{C71BF098-53EF-6B9D-A6C8-F3B1E46376E8}"/>
              </a:ext>
            </a:extLst>
          </p:cNvPr>
          <p:cNvSpPr txBox="1"/>
          <p:nvPr/>
        </p:nvSpPr>
        <p:spPr>
          <a:xfrm>
            <a:off x="4842588" y="553900"/>
            <a:ext cx="7378815" cy="2862322"/>
          </a:xfrm>
          <a:prstGeom prst="rect">
            <a:avLst/>
          </a:prstGeom>
          <a:noFill/>
        </p:spPr>
        <p:txBody>
          <a:bodyPr wrap="none" rtlCol="0">
            <a:spAutoFit/>
          </a:bodyPr>
          <a:lstStyle/>
          <a:p>
            <a:r>
              <a:rPr lang="en-US" dirty="0"/>
              <a:t>A basket to strain juice from crushed saguaro fruit is on top of a pot used</a:t>
            </a:r>
          </a:p>
          <a:p>
            <a:r>
              <a:rPr lang="en-US" dirty="0"/>
              <a:t>to cook down the juice to a syrup.  You can talk about this in connection with</a:t>
            </a:r>
          </a:p>
          <a:p>
            <a:r>
              <a:rPr lang="en-US" dirty="0"/>
              <a:t>Mike Chiago’s painting.</a:t>
            </a:r>
          </a:p>
          <a:p>
            <a:endParaRPr lang="en-US" dirty="0"/>
          </a:p>
          <a:p>
            <a:endParaRPr lang="en-US" dirty="0"/>
          </a:p>
          <a:p>
            <a:endParaRPr lang="en-US" dirty="0"/>
          </a:p>
          <a:p>
            <a:endParaRPr lang="en-US" dirty="0"/>
          </a:p>
          <a:p>
            <a:r>
              <a:rPr lang="en-US" dirty="0"/>
              <a:t>The really large jar is a water jar that was low-fired to be slightly permeable</a:t>
            </a:r>
          </a:p>
          <a:p>
            <a:r>
              <a:rPr lang="en-US" dirty="0"/>
              <a:t>letting some water seep out to the surface, so that evaporation would cool</a:t>
            </a:r>
          </a:p>
          <a:p>
            <a:r>
              <a:rPr lang="en-US" dirty="0"/>
              <a:t>the water inside.</a:t>
            </a:r>
          </a:p>
        </p:txBody>
      </p:sp>
    </p:spTree>
    <p:extLst>
      <p:ext uri="{BB962C8B-B14F-4D97-AF65-F5344CB8AC3E}">
        <p14:creationId xmlns:p14="http://schemas.microsoft.com/office/powerpoint/2010/main" val="2666857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EAA55-51AC-975C-444E-4E29F9D9C8A9}"/>
              </a:ext>
            </a:extLst>
          </p:cNvPr>
          <p:cNvPicPr>
            <a:picLocks noChangeAspect="1"/>
          </p:cNvPicPr>
          <p:nvPr/>
        </p:nvPicPr>
        <p:blipFill>
          <a:blip r:embed="rId2"/>
          <a:stretch>
            <a:fillRect/>
          </a:stretch>
        </p:blipFill>
        <p:spPr>
          <a:xfrm>
            <a:off x="160459" y="121487"/>
            <a:ext cx="6104762" cy="4580952"/>
          </a:xfrm>
          <a:prstGeom prst="rect">
            <a:avLst/>
          </a:prstGeom>
        </p:spPr>
      </p:pic>
      <p:sp>
        <p:nvSpPr>
          <p:cNvPr id="3" name="TextBox 2">
            <a:extLst>
              <a:ext uri="{FF2B5EF4-FFF2-40B4-BE49-F238E27FC236}">
                <a16:creationId xmlns:a16="http://schemas.microsoft.com/office/drawing/2014/main" id="{074EAE4E-C9BC-8296-9E27-1A06F92930FF}"/>
              </a:ext>
            </a:extLst>
          </p:cNvPr>
          <p:cNvSpPr txBox="1"/>
          <p:nvPr/>
        </p:nvSpPr>
        <p:spPr>
          <a:xfrm>
            <a:off x="6522098" y="438539"/>
            <a:ext cx="5495863" cy="1477328"/>
          </a:xfrm>
          <a:prstGeom prst="rect">
            <a:avLst/>
          </a:prstGeom>
          <a:noFill/>
        </p:spPr>
        <p:txBody>
          <a:bodyPr wrap="none" rtlCol="0">
            <a:spAutoFit/>
          </a:bodyPr>
          <a:lstStyle/>
          <a:p>
            <a:r>
              <a:rPr lang="en-US" dirty="0"/>
              <a:t>In a sense the ceremony Mike is depicting is a New Year</a:t>
            </a:r>
          </a:p>
          <a:p>
            <a:r>
              <a:rPr lang="en-US" dirty="0"/>
              <a:t>celebration that occurs at the ripening of saguaro fruit in</a:t>
            </a:r>
          </a:p>
          <a:p>
            <a:r>
              <a:rPr lang="en-US" dirty="0"/>
              <a:t>late June—just as people are coming out of the leanest </a:t>
            </a:r>
          </a:p>
          <a:p>
            <a:r>
              <a:rPr lang="en-US" dirty="0"/>
              <a:t>months of the year.</a:t>
            </a:r>
          </a:p>
          <a:p>
            <a:endParaRPr lang="en-US" dirty="0"/>
          </a:p>
        </p:txBody>
      </p:sp>
      <p:sp>
        <p:nvSpPr>
          <p:cNvPr id="4" name="TextBox 3">
            <a:extLst>
              <a:ext uri="{FF2B5EF4-FFF2-40B4-BE49-F238E27FC236}">
                <a16:creationId xmlns:a16="http://schemas.microsoft.com/office/drawing/2014/main" id="{D017DE3F-4224-A240-4031-9B59B6EFA8FA}"/>
              </a:ext>
            </a:extLst>
          </p:cNvPr>
          <p:cNvSpPr txBox="1"/>
          <p:nvPr/>
        </p:nvSpPr>
        <p:spPr>
          <a:xfrm>
            <a:off x="66675" y="4619626"/>
            <a:ext cx="19219507" cy="2308324"/>
          </a:xfrm>
          <a:prstGeom prst="rect">
            <a:avLst/>
          </a:prstGeom>
          <a:noFill/>
        </p:spPr>
        <p:txBody>
          <a:bodyPr wrap="square" rtlCol="0">
            <a:spAutoFit/>
          </a:bodyPr>
          <a:lstStyle/>
          <a:p>
            <a:pPr marL="0" marR="0">
              <a:spcBef>
                <a:spcPts val="0"/>
              </a:spcBef>
              <a:spcAft>
                <a:spcPts val="0"/>
              </a:spcAft>
              <a:tabLst>
                <a:tab pos="28575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Michael Chiago (b. 1946), Tohono O’odham. “Rain House and Saguaro Wine Festival,” 1993. “In the old days, the saguaro </a:t>
            </a:r>
          </a:p>
          <a:p>
            <a:pPr marL="0" marR="0">
              <a:spcBef>
                <a:spcPts val="0"/>
              </a:spcBef>
              <a:spcAft>
                <a:spcPts val="0"/>
              </a:spcAft>
              <a:tabLst>
                <a:tab pos="28575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provided the people with fresh fruit, syrup and a cake made from the seeds. The syrup-making process produces a juice, which </a:t>
            </a:r>
          </a:p>
          <a:p>
            <a:pPr marL="0" marR="0">
              <a:spcBef>
                <a:spcPts val="0"/>
              </a:spcBef>
              <a:spcAft>
                <a:spcPts val="0"/>
              </a:spcAft>
              <a:tabLst>
                <a:tab pos="28575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ferments for three days in the rain house under the care of the Keeper of the Smoke, the village headman and ceremonial leader. </a:t>
            </a:r>
          </a:p>
          <a:p>
            <a:pPr marL="0" marR="0">
              <a:spcBef>
                <a:spcPts val="0"/>
              </a:spcBef>
              <a:spcAft>
                <a:spcPts val="0"/>
              </a:spcAft>
              <a:tabLst>
                <a:tab pos="28575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Rain songs are sung, and men and women dance at night. At noon of the third day, the headmen gather to recite poems over the</a:t>
            </a:r>
          </a:p>
          <a:p>
            <a:pPr marL="0" marR="0">
              <a:spcBef>
                <a:spcPts val="0"/>
              </a:spcBef>
              <a:spcAft>
                <a:spcPts val="0"/>
              </a:spcAft>
              <a:tabLst>
                <a:tab pos="28575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 baskets of wine. The men of the village sit in a circle and pass the baskets until they are drained. The planting of crops takes</a:t>
            </a:r>
          </a:p>
          <a:p>
            <a:pPr marL="0" marR="0">
              <a:spcBef>
                <a:spcPts val="0"/>
              </a:spcBef>
              <a:spcAft>
                <a:spcPts val="0"/>
              </a:spcAft>
              <a:tabLst>
                <a:tab pos="28575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 place after the wine festival to make use of the rains that are bound to follow. Today, many families still prepare the saguaro </a:t>
            </a:r>
          </a:p>
          <a:p>
            <a:pPr marL="0" marR="0">
              <a:spcBef>
                <a:spcPts val="0"/>
              </a:spcBef>
              <a:spcAft>
                <a:spcPts val="0"/>
              </a:spcAft>
              <a:tabLst>
                <a:tab pos="28575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wine for their own use, and the custom to cover the wine with a song continues; anyone who accepts a drink of the wine </a:t>
            </a:r>
            <a:r>
              <a:rPr lang="en-US" sz="1800" b="1" dirty="0">
                <a:effectLst/>
                <a:latin typeface="Calibri" panose="020F0502020204030204" pitchFamily="34" charset="0"/>
                <a:ea typeface="Calibri" panose="020F0502020204030204" pitchFamily="34" charset="0"/>
                <a:cs typeface="Calibri" panose="020F0502020204030204" pitchFamily="34" charset="0"/>
              </a:rPr>
              <a:t>recites a</a:t>
            </a:r>
          </a:p>
          <a:p>
            <a:pPr marL="0" marR="0">
              <a:spcBef>
                <a:spcPts val="0"/>
              </a:spcBef>
              <a:spcAft>
                <a:spcPts val="0"/>
              </a:spcAft>
              <a:tabLst>
                <a:tab pos="2857500"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 poem</a:t>
            </a:r>
            <a:r>
              <a:rPr lang="en-US" sz="1800" dirty="0">
                <a:effectLst/>
                <a:latin typeface="Calibri" panose="020F0502020204030204" pitchFamily="34" charset="0"/>
                <a:ea typeface="Calibri" panose="020F0502020204030204" pitchFamily="34" charset="0"/>
                <a:cs typeface="Calibri" panose="020F0502020204030204" pitchFamily="34" charset="0"/>
              </a:rPr>
              <a:t>, which invariably relates to clouds or rain.” Michael Chiago 3458-1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888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957D6D-4B00-7264-7DF1-4A390FF2C9F1}"/>
              </a:ext>
            </a:extLst>
          </p:cNvPr>
          <p:cNvPicPr>
            <a:picLocks noChangeAspect="1"/>
          </p:cNvPicPr>
          <p:nvPr/>
        </p:nvPicPr>
        <p:blipFill>
          <a:blip r:embed="rId2"/>
          <a:stretch>
            <a:fillRect/>
          </a:stretch>
        </p:blipFill>
        <p:spPr>
          <a:xfrm>
            <a:off x="0" y="-32657"/>
            <a:ext cx="6104762" cy="4580952"/>
          </a:xfrm>
          <a:prstGeom prst="rect">
            <a:avLst/>
          </a:prstGeom>
        </p:spPr>
      </p:pic>
      <p:sp>
        <p:nvSpPr>
          <p:cNvPr id="3" name="TextBox 2">
            <a:extLst>
              <a:ext uri="{FF2B5EF4-FFF2-40B4-BE49-F238E27FC236}">
                <a16:creationId xmlns:a16="http://schemas.microsoft.com/office/drawing/2014/main" id="{F3EB0784-B860-87D4-3510-E6B8B54153E5}"/>
              </a:ext>
            </a:extLst>
          </p:cNvPr>
          <p:cNvSpPr txBox="1"/>
          <p:nvPr/>
        </p:nvSpPr>
        <p:spPr>
          <a:xfrm>
            <a:off x="6671388" y="447869"/>
            <a:ext cx="5120184" cy="1200329"/>
          </a:xfrm>
          <a:prstGeom prst="rect">
            <a:avLst/>
          </a:prstGeom>
          <a:noFill/>
        </p:spPr>
        <p:txBody>
          <a:bodyPr wrap="none" rtlCol="0">
            <a:spAutoFit/>
          </a:bodyPr>
          <a:lstStyle/>
          <a:p>
            <a:r>
              <a:rPr lang="en-US" dirty="0"/>
              <a:t>Some of the jars and baskets pictured in the painting</a:t>
            </a:r>
          </a:p>
          <a:p>
            <a:r>
              <a:rPr lang="en-US" dirty="0"/>
              <a:t>are clustered below.</a:t>
            </a:r>
          </a:p>
          <a:p>
            <a:r>
              <a:rPr lang="en-US" dirty="0"/>
              <a:t>Be sure to point out that the wine baskets actually</a:t>
            </a:r>
          </a:p>
          <a:p>
            <a:r>
              <a:rPr lang="en-US" dirty="0"/>
              <a:t>hold wine because they are so tightly woven.  </a:t>
            </a:r>
          </a:p>
        </p:txBody>
      </p:sp>
      <p:pic>
        <p:nvPicPr>
          <p:cNvPr id="2050" name="Picture 2" descr="File: 'Z0011017'">
            <a:extLst>
              <a:ext uri="{FF2B5EF4-FFF2-40B4-BE49-F238E27FC236}">
                <a16:creationId xmlns:a16="http://schemas.microsoft.com/office/drawing/2014/main" id="{3965C81E-B7C8-BAAA-8971-905030B49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39544" y="3386138"/>
            <a:ext cx="2381250" cy="4562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6FBD38-A727-C30B-ABE7-B30CD4112B75}"/>
              </a:ext>
            </a:extLst>
          </p:cNvPr>
          <p:cNvSpPr txBox="1"/>
          <p:nvPr/>
        </p:nvSpPr>
        <p:spPr>
          <a:xfrm>
            <a:off x="5215812" y="4917233"/>
            <a:ext cx="7027308" cy="1754326"/>
          </a:xfrm>
          <a:prstGeom prst="rect">
            <a:avLst/>
          </a:prstGeom>
          <a:noFill/>
        </p:spPr>
        <p:txBody>
          <a:bodyPr wrap="none" rtlCol="0">
            <a:spAutoFit/>
          </a:bodyPr>
          <a:lstStyle/>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Kui’pad</a:t>
            </a:r>
            <a:r>
              <a:rPr lang="en-US" dirty="0">
                <a:solidFill>
                  <a:srgbClr val="30383D"/>
                </a:solidFill>
                <a:latin typeface="Calibri" panose="020F0502020204030204" pitchFamily="34" charset="0"/>
                <a:ea typeface="Calibri" panose="020F0502020204030204" pitchFamily="34" charset="0"/>
                <a:cs typeface="Calibri" panose="020F0502020204030204" pitchFamily="34" charset="0"/>
              </a:rPr>
              <a:t> made by </a:t>
            </a:r>
            <a:r>
              <a:rPr lang="en-US" dirty="0" err="1">
                <a:solidFill>
                  <a:srgbClr val="30383D"/>
                </a:solidFill>
                <a:latin typeface="Calibri" panose="020F0502020204030204" pitchFamily="34" charset="0"/>
                <a:ea typeface="Calibri" panose="020F0502020204030204" pitchFamily="34" charset="0"/>
                <a:cs typeface="Calibri" panose="020F0502020204030204" pitchFamily="34" charset="0"/>
              </a:rPr>
              <a:t>Baptisto</a:t>
            </a:r>
            <a:r>
              <a:rPr lang="en-US" dirty="0">
                <a:solidFill>
                  <a:srgbClr val="30383D"/>
                </a:solidFill>
                <a:latin typeface="Calibri" panose="020F0502020204030204" pitchFamily="34" charset="0"/>
                <a:ea typeface="Calibri" panose="020F0502020204030204" pitchFamily="34" charset="0"/>
                <a:cs typeface="Calibri" panose="020F0502020204030204" pitchFamily="34" charset="0"/>
              </a:rPr>
              <a:t> Lopez. A s</a:t>
            </a:r>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aguaro fruit-picking stick. Made of </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saguaro ribs  wired together. 2 long ribs with short picking pieces bound</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across </a:t>
            </a:r>
            <a:r>
              <a:rPr lang="en-US" dirty="0">
                <a:solidFill>
                  <a:srgbClr val="30383D"/>
                </a:solidFill>
                <a:latin typeface="Calibri" panose="020F0502020204030204" pitchFamily="34" charset="0"/>
                <a:ea typeface="Calibri" panose="020F0502020204030204" pitchFamily="34" charset="0"/>
                <a:cs typeface="Calibri" panose="020F0502020204030204" pitchFamily="34" charset="0"/>
              </a:rPr>
              <a:t>near</a:t>
            </a:r>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top and bottom of</a:t>
            </a:r>
            <a:r>
              <a:rPr lang="en-US" dirty="0">
                <a:solidFill>
                  <a:srgbClr val="30383D"/>
                </a:solidFill>
                <a:latin typeface="Calibri" panose="020F0502020204030204" pitchFamily="34" charset="0"/>
                <a:ea typeface="Calibri" panose="020F0502020204030204" pitchFamily="34" charset="0"/>
                <a:cs typeface="Calibri" panose="020F0502020204030204" pitchFamily="34" charset="0"/>
              </a:rPr>
              <a:t> the</a:t>
            </a:r>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upper segment. Purchase price $15.</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It was used for several years (up to summer of 1976). During the winter</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a:t>
            </a:r>
            <a:r>
              <a:rPr lang="en-US" i="0" dirty="0" err="1">
                <a:solidFill>
                  <a:srgbClr val="30383D"/>
                </a:solidFill>
                <a:effectLst/>
                <a:latin typeface="Calibri" panose="020F0502020204030204" pitchFamily="34" charset="0"/>
                <a:ea typeface="Calibri" panose="020F0502020204030204" pitchFamily="34" charset="0"/>
                <a:cs typeface="Calibri" panose="020F0502020204030204" pitchFamily="34" charset="0"/>
              </a:rPr>
              <a:t>Baptisto</a:t>
            </a:r>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stored the sticks at the  saguaro camp, standing upright, tied to</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 a tree to prevent them from rotting.</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9310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descr="File: 'Z0010992'">
            <a:extLst>
              <a:ext uri="{FF2B5EF4-FFF2-40B4-BE49-F238E27FC236}">
                <a16:creationId xmlns:a16="http://schemas.microsoft.com/office/drawing/2014/main" id="{D5A24665-0049-EDA7-FDB8-6C83F58C8B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23" r="9706" b="11882"/>
          <a:stretch/>
        </p:blipFill>
        <p:spPr bwMode="auto">
          <a:xfrm>
            <a:off x="933061" y="281609"/>
            <a:ext cx="2967135" cy="3357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788A8DF-DC25-D485-C1B5-5CFAEA25CAED}"/>
              </a:ext>
            </a:extLst>
          </p:cNvPr>
          <p:cNvPicPr>
            <a:picLocks noChangeAspect="1"/>
          </p:cNvPicPr>
          <p:nvPr/>
        </p:nvPicPr>
        <p:blipFill rotWithShape="1">
          <a:blip r:embed="rId3"/>
          <a:srcRect l="16583" t="6184" r="17955" b="7827"/>
          <a:stretch/>
        </p:blipFill>
        <p:spPr>
          <a:xfrm>
            <a:off x="546652" y="3860270"/>
            <a:ext cx="3120887" cy="3077244"/>
          </a:xfrm>
          <a:prstGeom prst="rect">
            <a:avLst/>
          </a:prstGeom>
        </p:spPr>
      </p:pic>
      <p:sp>
        <p:nvSpPr>
          <p:cNvPr id="3" name="TextBox 2">
            <a:extLst>
              <a:ext uri="{FF2B5EF4-FFF2-40B4-BE49-F238E27FC236}">
                <a16:creationId xmlns:a16="http://schemas.microsoft.com/office/drawing/2014/main" id="{DEBEB76D-57DF-D3F4-1CE4-61B0D4A010F2}"/>
              </a:ext>
            </a:extLst>
          </p:cNvPr>
          <p:cNvSpPr txBox="1"/>
          <p:nvPr/>
        </p:nvSpPr>
        <p:spPr>
          <a:xfrm>
            <a:off x="4731026" y="834887"/>
            <a:ext cx="7370672" cy="1477328"/>
          </a:xfrm>
          <a:prstGeom prst="rect">
            <a:avLst/>
          </a:prstGeom>
          <a:noFill/>
        </p:spPr>
        <p:txBody>
          <a:bodyPr wrap="none" rtlCol="0">
            <a:spAutoFit/>
          </a:bodyPr>
          <a:lstStyle/>
          <a:p>
            <a:r>
              <a:rPr lang="en-US" dirty="0"/>
              <a:t>Laura Kerman figurative scenes, 1979. Laura Kerman, from the village of </a:t>
            </a:r>
          </a:p>
          <a:p>
            <a:r>
              <a:rPr lang="en-US" dirty="0"/>
              <a:t>Topawa was a schoolteacher before finding ways to teach through pottery.  </a:t>
            </a:r>
          </a:p>
          <a:p>
            <a:r>
              <a:rPr lang="en-US" dirty="0"/>
              <a:t>Here is a </a:t>
            </a:r>
            <a:r>
              <a:rPr lang="en-US" dirty="0" err="1"/>
              <a:t>Célonka</a:t>
            </a:r>
            <a:r>
              <a:rPr lang="en-US" dirty="0"/>
              <a:t> Ceremony done at public celebrations with roots in </a:t>
            </a:r>
          </a:p>
          <a:p>
            <a:r>
              <a:rPr lang="en-US" dirty="0"/>
              <a:t>autumn harvests and winter rain dances.  Symbols include clouds, a rainbow,</a:t>
            </a:r>
          </a:p>
          <a:p>
            <a:r>
              <a:rPr lang="en-US" dirty="0"/>
              <a:t>Mountains, birds and the Man in the Maze you can learn more about in SOS. </a:t>
            </a:r>
          </a:p>
        </p:txBody>
      </p:sp>
      <p:pic>
        <p:nvPicPr>
          <p:cNvPr id="4" name="Picture 2" descr="Laura Kerman JSW Autumn 2019">
            <a:extLst>
              <a:ext uri="{FF2B5EF4-FFF2-40B4-BE49-F238E27FC236}">
                <a16:creationId xmlns:a16="http://schemas.microsoft.com/office/drawing/2014/main" id="{EBEC958E-727B-74F3-95E0-46DE13BE5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810" y="4189217"/>
            <a:ext cx="2857500" cy="2419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9A2902-CFD6-81DD-2DFD-9EAF1064B52E}"/>
              </a:ext>
            </a:extLst>
          </p:cNvPr>
          <p:cNvSpPr txBox="1"/>
          <p:nvPr/>
        </p:nvSpPr>
        <p:spPr>
          <a:xfrm>
            <a:off x="4939748" y="2713383"/>
            <a:ext cx="7353295" cy="1200329"/>
          </a:xfrm>
          <a:prstGeom prst="rect">
            <a:avLst/>
          </a:prstGeom>
          <a:noFill/>
        </p:spPr>
        <p:txBody>
          <a:bodyPr wrap="none" rtlCol="0">
            <a:spAutoFit/>
          </a:bodyPr>
          <a:lstStyle/>
          <a:p>
            <a:r>
              <a:rPr lang="en-US" dirty="0"/>
              <a:t>The lower scene also done in 1979 seems to show a family moving from one</a:t>
            </a:r>
          </a:p>
          <a:p>
            <a:r>
              <a:rPr lang="en-US" dirty="0"/>
              <a:t>seasonal village to another. This is a way to point out that Tohono O’odham</a:t>
            </a:r>
          </a:p>
          <a:p>
            <a:r>
              <a:rPr lang="en-US" dirty="0"/>
              <a:t>people living away from rivers would travel between summer field villages at</a:t>
            </a:r>
          </a:p>
          <a:p>
            <a:r>
              <a:rPr lang="en-US" dirty="0"/>
              <a:t>the mouth of streams and winter well villages higher up near springs.  </a:t>
            </a:r>
          </a:p>
        </p:txBody>
      </p:sp>
      <p:sp>
        <p:nvSpPr>
          <p:cNvPr id="6" name="TextBox 5">
            <a:extLst>
              <a:ext uri="{FF2B5EF4-FFF2-40B4-BE49-F238E27FC236}">
                <a16:creationId xmlns:a16="http://schemas.microsoft.com/office/drawing/2014/main" id="{F08B14E1-4614-7F48-FFF8-73EFC7928AAB}"/>
              </a:ext>
            </a:extLst>
          </p:cNvPr>
          <p:cNvSpPr txBox="1"/>
          <p:nvPr/>
        </p:nvSpPr>
        <p:spPr>
          <a:xfrm>
            <a:off x="6947452" y="4562061"/>
            <a:ext cx="5013937" cy="923330"/>
          </a:xfrm>
          <a:prstGeom prst="rect">
            <a:avLst/>
          </a:prstGeom>
          <a:noFill/>
        </p:spPr>
        <p:txBody>
          <a:bodyPr wrap="none" rtlCol="0">
            <a:spAutoFit/>
          </a:bodyPr>
          <a:lstStyle/>
          <a:p>
            <a:r>
              <a:rPr lang="en-US" dirty="0"/>
              <a:t>Laura Kerman </a:t>
            </a:r>
            <a:r>
              <a:rPr lang="en-US" dirty="0" err="1"/>
              <a:t>froma</a:t>
            </a:r>
            <a:r>
              <a:rPr lang="en-US" dirty="0"/>
              <a:t> photograph by Helga </a:t>
            </a:r>
            <a:r>
              <a:rPr lang="en-US" dirty="0" err="1"/>
              <a:t>Teiwes</a:t>
            </a:r>
            <a:endParaRPr lang="en-US" dirty="0"/>
          </a:p>
          <a:p>
            <a:r>
              <a:rPr lang="en-US" dirty="0"/>
              <a:t>Used in the </a:t>
            </a:r>
            <a:r>
              <a:rPr lang="en-US" i="1" dirty="0"/>
              <a:t>Journal of the Southwest</a:t>
            </a:r>
            <a:r>
              <a:rPr lang="en-US" dirty="0"/>
              <a:t> Autumn 2019</a:t>
            </a:r>
          </a:p>
          <a:p>
            <a:r>
              <a:rPr lang="en-US" dirty="0"/>
              <a:t>Issue in a story written by Karen Louise Reichhardt. </a:t>
            </a:r>
          </a:p>
        </p:txBody>
      </p:sp>
    </p:spTree>
    <p:extLst>
      <p:ext uri="{BB962C8B-B14F-4D97-AF65-F5344CB8AC3E}">
        <p14:creationId xmlns:p14="http://schemas.microsoft.com/office/powerpoint/2010/main" val="533071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AD85A6-ED77-608C-ECEE-3EA2232C20E3}"/>
              </a:ext>
            </a:extLst>
          </p:cNvPr>
          <p:cNvPicPr>
            <a:picLocks noChangeAspect="1"/>
          </p:cNvPicPr>
          <p:nvPr/>
        </p:nvPicPr>
        <p:blipFill>
          <a:blip r:embed="rId2"/>
          <a:stretch>
            <a:fillRect/>
          </a:stretch>
        </p:blipFill>
        <p:spPr>
          <a:xfrm>
            <a:off x="207112" y="65503"/>
            <a:ext cx="6104762" cy="4580952"/>
          </a:xfrm>
          <a:prstGeom prst="rect">
            <a:avLst/>
          </a:prstGeom>
        </p:spPr>
      </p:pic>
      <p:sp>
        <p:nvSpPr>
          <p:cNvPr id="4" name="TextBox 3">
            <a:extLst>
              <a:ext uri="{FF2B5EF4-FFF2-40B4-BE49-F238E27FC236}">
                <a16:creationId xmlns:a16="http://schemas.microsoft.com/office/drawing/2014/main" id="{EF9C4DD7-FFFF-D9FD-638F-686E83B54951}"/>
              </a:ext>
            </a:extLst>
          </p:cNvPr>
          <p:cNvSpPr txBox="1"/>
          <p:nvPr/>
        </p:nvSpPr>
        <p:spPr>
          <a:xfrm>
            <a:off x="6606073" y="867747"/>
            <a:ext cx="5546070" cy="923330"/>
          </a:xfrm>
          <a:prstGeom prst="rect">
            <a:avLst/>
          </a:prstGeom>
          <a:noFill/>
        </p:spPr>
        <p:txBody>
          <a:bodyPr wrap="none" rtlCol="0">
            <a:spAutoFit/>
          </a:bodyPr>
          <a:lstStyle/>
          <a:p>
            <a:r>
              <a:rPr lang="en-US" dirty="0"/>
              <a:t>Most of the wine jars are c. 1930. It may be interesting to</a:t>
            </a:r>
          </a:p>
          <a:p>
            <a:r>
              <a:rPr lang="en-US" dirty="0"/>
              <a:t>note that when we were working with he wine jars we</a:t>
            </a:r>
          </a:p>
          <a:p>
            <a:r>
              <a:rPr lang="en-US" dirty="0"/>
              <a:t>noticed a sweet syrup-like smell even after many years. </a:t>
            </a:r>
          </a:p>
        </p:txBody>
      </p:sp>
    </p:spTree>
    <p:extLst>
      <p:ext uri="{BB962C8B-B14F-4D97-AF65-F5344CB8AC3E}">
        <p14:creationId xmlns:p14="http://schemas.microsoft.com/office/powerpoint/2010/main" val="3399843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4310D2-AC5B-7D13-C208-601BC9A55DB4}"/>
              </a:ext>
            </a:extLst>
          </p:cNvPr>
          <p:cNvPicPr>
            <a:picLocks noChangeAspect="1"/>
          </p:cNvPicPr>
          <p:nvPr/>
        </p:nvPicPr>
        <p:blipFill>
          <a:blip r:embed="rId2"/>
          <a:stretch>
            <a:fillRect/>
          </a:stretch>
        </p:blipFill>
        <p:spPr>
          <a:xfrm>
            <a:off x="-128789" y="74835"/>
            <a:ext cx="6104762" cy="4580952"/>
          </a:xfrm>
          <a:prstGeom prst="rect">
            <a:avLst/>
          </a:prstGeom>
        </p:spPr>
      </p:pic>
      <p:sp>
        <p:nvSpPr>
          <p:cNvPr id="3" name="TextBox 2">
            <a:extLst>
              <a:ext uri="{FF2B5EF4-FFF2-40B4-BE49-F238E27FC236}">
                <a16:creationId xmlns:a16="http://schemas.microsoft.com/office/drawing/2014/main" id="{563302AC-8832-77B6-84BA-6A943C72FE1C}"/>
              </a:ext>
            </a:extLst>
          </p:cNvPr>
          <p:cNvSpPr txBox="1"/>
          <p:nvPr/>
        </p:nvSpPr>
        <p:spPr>
          <a:xfrm>
            <a:off x="6578082" y="718457"/>
            <a:ext cx="5728235" cy="2862322"/>
          </a:xfrm>
          <a:prstGeom prst="rect">
            <a:avLst/>
          </a:prstGeom>
          <a:noFill/>
        </p:spPr>
        <p:txBody>
          <a:bodyPr wrap="none" rtlCol="0">
            <a:spAutoFit/>
          </a:bodyPr>
          <a:lstStyle/>
          <a:p>
            <a:r>
              <a:rPr lang="en-US" dirty="0"/>
              <a:t>This is an important spot to talk about desert foods and</a:t>
            </a:r>
          </a:p>
          <a:p>
            <a:r>
              <a:rPr lang="en-US" dirty="0"/>
              <a:t>The baskets used to process the foods. We have a</a:t>
            </a:r>
          </a:p>
          <a:p>
            <a:r>
              <a:rPr lang="en-US" dirty="0"/>
              <a:t>martynia “hat,”  which is a convenient way to store the </a:t>
            </a:r>
          </a:p>
          <a:p>
            <a:r>
              <a:rPr lang="en-US" dirty="0"/>
              <a:t>pods.  Also called devil’s claw. One pod is detached. Tell</a:t>
            </a:r>
          </a:p>
          <a:p>
            <a:r>
              <a:rPr lang="en-US" dirty="0"/>
              <a:t>people that weavers would collect and plant the seeds of </a:t>
            </a:r>
          </a:p>
          <a:p>
            <a:r>
              <a:rPr lang="en-US" dirty="0"/>
              <a:t>pods with long claws, desirable for basket elements. The </a:t>
            </a:r>
          </a:p>
          <a:p>
            <a:r>
              <a:rPr lang="en-US" dirty="0"/>
              <a:t>mortar and pestle are for processing mesquite pods.  The</a:t>
            </a:r>
          </a:p>
          <a:p>
            <a:r>
              <a:rPr lang="en-US" dirty="0"/>
              <a:t> wheat straw storage basket if for storing the wheat grains. </a:t>
            </a:r>
          </a:p>
          <a:p>
            <a:endParaRPr lang="en-US" dirty="0"/>
          </a:p>
          <a:p>
            <a:r>
              <a:rPr lang="en-US" dirty="0"/>
              <a:t>Here you can see the end of the kui’pad. </a:t>
            </a:r>
          </a:p>
        </p:txBody>
      </p:sp>
    </p:spTree>
    <p:extLst>
      <p:ext uri="{BB962C8B-B14F-4D97-AF65-F5344CB8AC3E}">
        <p14:creationId xmlns:p14="http://schemas.microsoft.com/office/powerpoint/2010/main" val="935096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E2C9C6-5FF0-DD61-633D-FDF250FC1826}"/>
              </a:ext>
            </a:extLst>
          </p:cNvPr>
          <p:cNvPicPr>
            <a:picLocks noChangeAspect="1"/>
          </p:cNvPicPr>
          <p:nvPr/>
        </p:nvPicPr>
        <p:blipFill>
          <a:blip r:embed="rId2"/>
          <a:stretch>
            <a:fillRect/>
          </a:stretch>
        </p:blipFill>
        <p:spPr>
          <a:xfrm>
            <a:off x="207559" y="197715"/>
            <a:ext cx="4580952" cy="6104762"/>
          </a:xfrm>
          <a:prstGeom prst="rect">
            <a:avLst/>
          </a:prstGeom>
        </p:spPr>
      </p:pic>
      <p:sp>
        <p:nvSpPr>
          <p:cNvPr id="3" name="TextBox 2">
            <a:extLst>
              <a:ext uri="{FF2B5EF4-FFF2-40B4-BE49-F238E27FC236}">
                <a16:creationId xmlns:a16="http://schemas.microsoft.com/office/drawing/2014/main" id="{0B6B7776-4C1F-AEA8-7584-EB1231F36C84}"/>
              </a:ext>
            </a:extLst>
          </p:cNvPr>
          <p:cNvSpPr txBox="1"/>
          <p:nvPr/>
        </p:nvSpPr>
        <p:spPr>
          <a:xfrm>
            <a:off x="5078897" y="109330"/>
            <a:ext cx="9400086" cy="6740307"/>
          </a:xfrm>
          <a:prstGeom prst="rect">
            <a:avLst/>
          </a:prstGeom>
          <a:noFill/>
        </p:spPr>
        <p:txBody>
          <a:bodyPr wrap="square" rtlCol="0">
            <a:spAutoFit/>
          </a:bodyPr>
          <a:lstStyle/>
          <a:p>
            <a:pPr marL="0" marR="0">
              <a:spcBef>
                <a:spcPts val="0"/>
              </a:spcBef>
              <a:spcAft>
                <a:spcPts val="0"/>
              </a:spcAft>
            </a:pPr>
            <a:r>
              <a:rPr lang="en-US" sz="1800" b="1" kern="0" dirty="0">
                <a:effectLst/>
                <a:latin typeface="Times New Roman" panose="02020603050405020304" pitchFamily="18" charset="0"/>
              </a:rPr>
              <a:t>Language</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When we were small O’odham was the only language we learned.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They’d tell us all the legends. When I was six years old, grandfather led</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 me down the road to school where we learned English. It was good that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they taught us English, but I would like to have the people learn more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about O’odham. </a:t>
            </a:r>
            <a:r>
              <a:rPr lang="en-US" sz="1800" dirty="0">
                <a:effectLst/>
                <a:latin typeface="Times New Roman" panose="02020603050405020304" pitchFamily="18" charset="0"/>
                <a:ea typeface="Times New Roman" panose="02020603050405020304" pitchFamily="18" charset="0"/>
              </a:rPr>
              <a:t> Frances Kisto, Akimel O’odham, Salt River Pima-Maricopa Indian Community</a:t>
            </a:r>
          </a:p>
          <a:p>
            <a:pPr marL="0" marR="0" indent="-11430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endParaRPr lang="en-US" sz="1800" b="1" kern="0" dirty="0">
              <a:effectLst/>
              <a:latin typeface="Times New Roman" panose="02020603050405020304" pitchFamily="18" charset="0"/>
            </a:endParaRPr>
          </a:p>
          <a:p>
            <a:pPr marL="0" marR="0">
              <a:spcBef>
                <a:spcPts val="0"/>
              </a:spcBef>
              <a:spcAft>
                <a:spcPts val="0"/>
              </a:spcAft>
            </a:pPr>
            <a:endParaRPr lang="en-US" b="1" kern="0" dirty="0">
              <a:latin typeface="Times New Roman" panose="02020603050405020304" pitchFamily="18" charset="0"/>
            </a:endParaRPr>
          </a:p>
          <a:p>
            <a:pPr marL="0" marR="0">
              <a:spcBef>
                <a:spcPts val="0"/>
              </a:spcBef>
              <a:spcAft>
                <a:spcPts val="0"/>
              </a:spcAft>
            </a:pPr>
            <a:endParaRPr lang="en-US" b="1" kern="0" dirty="0">
              <a:latin typeface="Times New Roman" panose="02020603050405020304" pitchFamily="18" charset="0"/>
            </a:endParaRPr>
          </a:p>
          <a:p>
            <a:pPr marL="0" marR="0">
              <a:spcBef>
                <a:spcPts val="0"/>
              </a:spcBef>
              <a:spcAft>
                <a:spcPts val="0"/>
              </a:spcAft>
            </a:pPr>
            <a:endParaRPr lang="en-US" sz="1800" b="1" kern="0" dirty="0">
              <a:effectLst/>
              <a:latin typeface="Times New Roman" panose="02020603050405020304" pitchFamily="18" charset="0"/>
            </a:endParaRPr>
          </a:p>
          <a:p>
            <a:pPr marL="0" marR="0">
              <a:spcBef>
                <a:spcPts val="0"/>
              </a:spcBef>
              <a:spcAft>
                <a:spcPts val="0"/>
              </a:spcAft>
            </a:pPr>
            <a:endParaRPr lang="en-US" b="1" kern="0" dirty="0">
              <a:latin typeface="Times New Roman" panose="02020603050405020304" pitchFamily="18" charset="0"/>
            </a:endParaRPr>
          </a:p>
          <a:p>
            <a:pPr marL="0" marR="0">
              <a:spcBef>
                <a:spcPts val="0"/>
              </a:spcBef>
              <a:spcAft>
                <a:spcPts val="0"/>
              </a:spcAft>
            </a:pPr>
            <a:endParaRPr lang="en-US" sz="1800" b="1" kern="0" dirty="0">
              <a:effectLst/>
              <a:latin typeface="Times New Roman" panose="02020603050405020304" pitchFamily="18" charset="0"/>
            </a:endParaRPr>
          </a:p>
          <a:p>
            <a:pPr marL="0" marR="0">
              <a:spcBef>
                <a:spcPts val="0"/>
              </a:spcBef>
              <a:spcAft>
                <a:spcPts val="0"/>
              </a:spcAft>
            </a:pPr>
            <a:endParaRPr lang="en-US" b="1" kern="0" dirty="0">
              <a:latin typeface="Times New Roman" panose="02020603050405020304" pitchFamily="18" charset="0"/>
            </a:endParaRPr>
          </a:p>
          <a:p>
            <a:pPr marL="0" marR="0">
              <a:spcBef>
                <a:spcPts val="0"/>
              </a:spcBef>
              <a:spcAft>
                <a:spcPts val="0"/>
              </a:spcAft>
            </a:pPr>
            <a:r>
              <a:rPr lang="en-US" sz="1800" b="1" kern="0" dirty="0">
                <a:effectLst/>
                <a:latin typeface="Times New Roman" panose="02020603050405020304" pitchFamily="18" charset="0"/>
              </a:rPr>
              <a:t>Family and Community </a:t>
            </a:r>
          </a:p>
          <a:p>
            <a:pPr marL="0" marR="0">
              <a:spcBef>
                <a:spcPts val="0"/>
              </a:spcBef>
              <a:spcAft>
                <a:spcPts val="0"/>
              </a:spcAft>
            </a:pPr>
            <a:r>
              <a:rPr lang="en-US" sz="1800" b="0" i="1" kern="0" dirty="0">
                <a:effectLst/>
                <a:latin typeface="Times New Roman" panose="02020603050405020304" pitchFamily="18" charset="0"/>
              </a:rPr>
              <a:t>Life changes so fast that we forget we have our relatives.  </a:t>
            </a:r>
          </a:p>
          <a:p>
            <a:pPr marL="0" marR="0">
              <a:spcBef>
                <a:spcPts val="0"/>
              </a:spcBef>
              <a:spcAft>
                <a:spcPts val="0"/>
              </a:spcAft>
            </a:pPr>
            <a:r>
              <a:rPr lang="en-US" sz="1800" b="0" i="1" kern="0" dirty="0">
                <a:effectLst/>
                <a:latin typeface="Times New Roman" panose="02020603050405020304" pitchFamily="18" charset="0"/>
              </a:rPr>
              <a:t>In the O’odham way, your first cousins are your brothers and sisters; </a:t>
            </a:r>
          </a:p>
          <a:p>
            <a:pPr marL="0" marR="0">
              <a:spcBef>
                <a:spcPts val="0"/>
              </a:spcBef>
              <a:spcAft>
                <a:spcPts val="0"/>
              </a:spcAft>
            </a:pPr>
            <a:r>
              <a:rPr lang="en-US" sz="1800" b="0" i="1" kern="0" dirty="0">
                <a:effectLst/>
                <a:latin typeface="Times New Roman" panose="02020603050405020304" pitchFamily="18" charset="0"/>
              </a:rPr>
              <a:t>your grandparents’ siblings are your grandpa and grandma.  Family is </a:t>
            </a:r>
          </a:p>
          <a:p>
            <a:pPr marL="0" marR="0">
              <a:spcBef>
                <a:spcPts val="0"/>
              </a:spcBef>
              <a:spcAft>
                <a:spcPts val="0"/>
              </a:spcAft>
            </a:pPr>
            <a:r>
              <a:rPr lang="en-US" sz="1800" b="0" i="1" kern="0" dirty="0">
                <a:effectLst/>
                <a:latin typeface="Times New Roman" panose="02020603050405020304" pitchFamily="18" charset="0"/>
              </a:rPr>
              <a:t>actually your whole community.  It’s a part of who helped to raise you.</a:t>
            </a:r>
            <a:r>
              <a:rPr lang="en-US" sz="1800" b="0" kern="0" dirty="0">
                <a:effectLst/>
                <a:latin typeface="Times New Roman" panose="02020603050405020304" pitchFamily="18" charset="0"/>
              </a:rPr>
              <a:t> </a:t>
            </a:r>
          </a:p>
          <a:p>
            <a:pPr marL="0" marR="0">
              <a:spcBef>
                <a:spcPts val="0"/>
              </a:spcBef>
              <a:spcAft>
                <a:spcPts val="0"/>
              </a:spcAft>
            </a:pPr>
            <a:r>
              <a:rPr lang="en-US" sz="1800" b="0" kern="0" dirty="0">
                <a:effectLst/>
                <a:latin typeface="Times New Roman" panose="02020603050405020304" pitchFamily="18" charset="0"/>
              </a:rPr>
              <a:t> Tim Terry, Jr., Akimel O’odham</a:t>
            </a:r>
            <a:endParaRPr lang="en-US" sz="1800" b="1" kern="0" dirty="0">
              <a:effectLst/>
              <a:latin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At Ak-Chin, many families in the old village area live in clusters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of families that are related in one way or another throughout the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community.</a:t>
            </a:r>
            <a:r>
              <a:rPr lang="en-US" sz="1800" dirty="0">
                <a:effectLst/>
                <a:latin typeface="Times New Roman" panose="02020603050405020304" pitchFamily="18" charset="0"/>
                <a:ea typeface="Times New Roman" panose="02020603050405020304" pitchFamily="18" charset="0"/>
              </a:rPr>
              <a:t> Elaine Peters, Ak-Chin Indian Community</a:t>
            </a:r>
          </a:p>
        </p:txBody>
      </p:sp>
      <p:pic>
        <p:nvPicPr>
          <p:cNvPr id="5" name="Picture 4">
            <a:extLst>
              <a:ext uri="{FF2B5EF4-FFF2-40B4-BE49-F238E27FC236}">
                <a16:creationId xmlns:a16="http://schemas.microsoft.com/office/drawing/2014/main" id="{12B940E3-9857-9BD0-D147-0CDD86135625}"/>
              </a:ext>
            </a:extLst>
          </p:cNvPr>
          <p:cNvPicPr>
            <a:picLocks noChangeAspect="1"/>
          </p:cNvPicPr>
          <p:nvPr/>
        </p:nvPicPr>
        <p:blipFill>
          <a:blip r:embed="rId3"/>
          <a:stretch>
            <a:fillRect/>
          </a:stretch>
        </p:blipFill>
        <p:spPr>
          <a:xfrm>
            <a:off x="5078897" y="1834764"/>
            <a:ext cx="2801159" cy="1920240"/>
          </a:xfrm>
          <a:prstGeom prst="rect">
            <a:avLst/>
          </a:prstGeom>
        </p:spPr>
      </p:pic>
    </p:spTree>
    <p:extLst>
      <p:ext uri="{BB962C8B-B14F-4D97-AF65-F5344CB8AC3E}">
        <p14:creationId xmlns:p14="http://schemas.microsoft.com/office/powerpoint/2010/main" val="828607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1A996-C6D8-85EC-40C4-452618B51FA8}"/>
              </a:ext>
            </a:extLst>
          </p:cNvPr>
          <p:cNvPicPr>
            <a:picLocks noChangeAspect="1"/>
          </p:cNvPicPr>
          <p:nvPr/>
        </p:nvPicPr>
        <p:blipFill>
          <a:blip r:embed="rId2"/>
          <a:stretch>
            <a:fillRect/>
          </a:stretch>
        </p:blipFill>
        <p:spPr>
          <a:xfrm>
            <a:off x="0" y="0"/>
            <a:ext cx="4580952" cy="6104762"/>
          </a:xfrm>
          <a:prstGeom prst="rect">
            <a:avLst/>
          </a:prstGeom>
        </p:spPr>
      </p:pic>
      <p:sp>
        <p:nvSpPr>
          <p:cNvPr id="3" name="TextBox 2">
            <a:extLst>
              <a:ext uri="{FF2B5EF4-FFF2-40B4-BE49-F238E27FC236}">
                <a16:creationId xmlns:a16="http://schemas.microsoft.com/office/drawing/2014/main" id="{16E6A115-552E-E160-D75C-13ACD0372547}"/>
              </a:ext>
            </a:extLst>
          </p:cNvPr>
          <p:cNvSpPr txBox="1"/>
          <p:nvPr/>
        </p:nvSpPr>
        <p:spPr>
          <a:xfrm>
            <a:off x="4999383" y="516835"/>
            <a:ext cx="7192617" cy="4247317"/>
          </a:xfrm>
          <a:prstGeom prst="rect">
            <a:avLst/>
          </a:prstGeom>
          <a:noFill/>
        </p:spPr>
        <p:txBody>
          <a:bodyPr wrap="square" rtlCol="0">
            <a:spAutoFit/>
          </a:bodyPr>
          <a:lstStyle/>
          <a:p>
            <a:r>
              <a:rPr lang="en-US" dirty="0"/>
              <a:t>This is where we put lots of wonderful Akimel O’odham coiled baskets</a:t>
            </a:r>
          </a:p>
          <a:p>
            <a:r>
              <a:rPr lang="en-US" dirty="0"/>
              <a:t> made of willow and martynia sewing elements on a bear grass bundle. You</a:t>
            </a:r>
          </a:p>
          <a:p>
            <a:r>
              <a:rPr lang="en-US" dirty="0"/>
              <a:t>can point out that the willow was available to weavers because of the </a:t>
            </a:r>
          </a:p>
          <a:p>
            <a:r>
              <a:rPr lang="en-US" dirty="0"/>
              <a:t>rivers. When you get to the </a:t>
            </a:r>
            <a:r>
              <a:rPr lang="en-US" dirty="0" err="1"/>
              <a:t>Tohon</a:t>
            </a:r>
            <a:r>
              <a:rPr lang="en-US" dirty="0"/>
              <a:t> O’odham baskets, especially the newer</a:t>
            </a:r>
          </a:p>
          <a:p>
            <a:r>
              <a:rPr lang="en-US" dirty="0"/>
              <a:t>ones you will see yucca as the dominant sewing element.</a:t>
            </a:r>
          </a:p>
          <a:p>
            <a:endParaRPr lang="en-US" dirty="0"/>
          </a:p>
          <a:p>
            <a:r>
              <a:rPr lang="en-US" dirty="0"/>
              <a:t>Most of the baskets are c. 1900 and could be used for winnowing wheat.</a:t>
            </a:r>
          </a:p>
          <a:p>
            <a:r>
              <a:rPr lang="en-US" dirty="0"/>
              <a:t>These also became very collectible baskets during the Arts and Crafts movement. Note the martynia center on baskets, made to guard against wear. You should check SOS to see O’odham comments about basket designs.   The large basket has a five-petal </a:t>
            </a:r>
            <a:r>
              <a:rPr lang="en-US" dirty="0" err="1"/>
              <a:t>squah</a:t>
            </a:r>
            <a:r>
              <a:rPr lang="en-US" dirty="0"/>
              <a:t> blossom </a:t>
            </a:r>
            <a:r>
              <a:rPr lang="en-US" dirty="0" err="1"/>
              <a:t>desig</a:t>
            </a:r>
            <a:r>
              <a:rPr lang="en-US" dirty="0"/>
              <a:t>. </a:t>
            </a:r>
          </a:p>
          <a:p>
            <a:endParaRPr lang="en-US" dirty="0"/>
          </a:p>
          <a:p>
            <a:r>
              <a:rPr lang="en-US" dirty="0"/>
              <a:t>Also shown is a pottery parching tray used to parch wheat and a</a:t>
            </a:r>
          </a:p>
          <a:p>
            <a:r>
              <a:rPr lang="en-US" dirty="0"/>
              <a:t>cradleboard with a beautifully colored hood and padding of the inner bark</a:t>
            </a:r>
          </a:p>
          <a:p>
            <a:r>
              <a:rPr lang="en-US" dirty="0"/>
              <a:t>of willows </a:t>
            </a:r>
          </a:p>
        </p:txBody>
      </p:sp>
    </p:spTree>
    <p:extLst>
      <p:ext uri="{BB962C8B-B14F-4D97-AF65-F5344CB8AC3E}">
        <p14:creationId xmlns:p14="http://schemas.microsoft.com/office/powerpoint/2010/main" val="582308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C0E468-2665-948D-634E-09F411D88B93}"/>
              </a:ext>
            </a:extLst>
          </p:cNvPr>
          <p:cNvPicPr>
            <a:picLocks noChangeAspect="1"/>
          </p:cNvPicPr>
          <p:nvPr/>
        </p:nvPicPr>
        <p:blipFill>
          <a:blip r:embed="rId2"/>
          <a:stretch>
            <a:fillRect/>
          </a:stretch>
        </p:blipFill>
        <p:spPr>
          <a:xfrm>
            <a:off x="0" y="0"/>
            <a:ext cx="4580952" cy="6104762"/>
          </a:xfrm>
          <a:prstGeom prst="rect">
            <a:avLst/>
          </a:prstGeom>
        </p:spPr>
      </p:pic>
      <p:sp>
        <p:nvSpPr>
          <p:cNvPr id="3" name="TextBox 2">
            <a:extLst>
              <a:ext uri="{FF2B5EF4-FFF2-40B4-BE49-F238E27FC236}">
                <a16:creationId xmlns:a16="http://schemas.microsoft.com/office/drawing/2014/main" id="{F12D3891-26CE-CC97-DC33-A3E754F842FC}"/>
              </a:ext>
            </a:extLst>
          </p:cNvPr>
          <p:cNvSpPr txBox="1"/>
          <p:nvPr/>
        </p:nvSpPr>
        <p:spPr>
          <a:xfrm>
            <a:off x="5287617" y="1222513"/>
            <a:ext cx="7130350" cy="4247317"/>
          </a:xfrm>
          <a:prstGeom prst="rect">
            <a:avLst/>
          </a:prstGeom>
          <a:noFill/>
        </p:spPr>
        <p:txBody>
          <a:bodyPr wrap="none" rtlCol="0">
            <a:spAutoFit/>
          </a:bodyPr>
          <a:lstStyle/>
          <a:p>
            <a:pPr marL="0" marR="0">
              <a:spcBef>
                <a:spcPts val="0"/>
              </a:spcBef>
              <a:spcAft>
                <a:spcPts val="0"/>
              </a:spcAft>
            </a:pPr>
            <a:r>
              <a:rPr lang="en-US" sz="1800" i="1" dirty="0">
                <a:effectLst/>
                <a:latin typeface="Calabri"/>
                <a:ea typeface="Times New Roman" panose="02020603050405020304" pitchFamily="18" charset="0"/>
              </a:rPr>
              <a:t>We dried and stored cholla buds.  In wintertime when there was not much,</a:t>
            </a:r>
          </a:p>
          <a:p>
            <a:pPr marL="0" marR="0">
              <a:spcBef>
                <a:spcPts val="0"/>
              </a:spcBef>
              <a:spcAft>
                <a:spcPts val="0"/>
              </a:spcAft>
            </a:pPr>
            <a:r>
              <a:rPr lang="en-US" sz="1800" i="1" dirty="0">
                <a:effectLst/>
                <a:latin typeface="Calabri"/>
                <a:ea typeface="Times New Roman" panose="02020603050405020304" pitchFamily="18" charset="0"/>
              </a:rPr>
              <a:t> we relied on dried foods to survive until about April. </a:t>
            </a:r>
          </a:p>
          <a:p>
            <a:pPr marL="0" marR="0">
              <a:spcBef>
                <a:spcPts val="0"/>
              </a:spcBef>
              <a:spcAft>
                <a:spcPts val="0"/>
              </a:spcAft>
            </a:pPr>
            <a:r>
              <a:rPr lang="en-US" sz="1800" dirty="0">
                <a:effectLst/>
                <a:latin typeface="Calabri"/>
                <a:ea typeface="Times New Roman" panose="02020603050405020304" pitchFamily="18" charset="0"/>
              </a:rPr>
              <a:t>Danny Lopez, Tohono O’odham</a:t>
            </a:r>
          </a:p>
          <a:p>
            <a:pPr marL="0" marR="0">
              <a:spcBef>
                <a:spcPts val="0"/>
              </a:spcBef>
              <a:spcAft>
                <a:spcPts val="0"/>
              </a:spcAft>
            </a:pPr>
            <a:r>
              <a:rPr lang="en-US" sz="1800" dirty="0">
                <a:effectLst/>
                <a:latin typeface="Calabri"/>
                <a:ea typeface="Times New Roman" panose="02020603050405020304" pitchFamily="18" charset="0"/>
              </a:rPr>
              <a:t> </a:t>
            </a:r>
          </a:p>
          <a:p>
            <a:pPr marL="0" marR="0">
              <a:spcBef>
                <a:spcPts val="0"/>
              </a:spcBef>
              <a:spcAft>
                <a:spcPts val="0"/>
              </a:spcAft>
            </a:pPr>
            <a:r>
              <a:rPr lang="en-US" sz="1800" i="1" dirty="0">
                <a:effectLst/>
                <a:latin typeface="Calabri"/>
                <a:ea typeface="Times New Roman" panose="02020603050405020304" pitchFamily="18" charset="0"/>
              </a:rPr>
              <a:t>My favorite foods are cholla buds and all the fruits from the plants that </a:t>
            </a:r>
          </a:p>
          <a:p>
            <a:pPr marL="0" marR="0">
              <a:spcBef>
                <a:spcPts val="0"/>
              </a:spcBef>
              <a:spcAft>
                <a:spcPts val="0"/>
              </a:spcAft>
            </a:pPr>
            <a:r>
              <a:rPr lang="en-US" sz="1800" i="1" dirty="0">
                <a:effectLst/>
                <a:latin typeface="Calabri"/>
                <a:ea typeface="Times New Roman" panose="02020603050405020304" pitchFamily="18" charset="0"/>
              </a:rPr>
              <a:t>we used to eat. Those were the things I grew up with, and I miss them.</a:t>
            </a:r>
          </a:p>
          <a:p>
            <a:pPr marL="0" marR="0">
              <a:spcBef>
                <a:spcPts val="0"/>
              </a:spcBef>
              <a:spcAft>
                <a:spcPts val="0"/>
              </a:spcAft>
            </a:pPr>
            <a:r>
              <a:rPr lang="en-US" sz="1800" dirty="0">
                <a:effectLst/>
                <a:latin typeface="Calabri"/>
                <a:ea typeface="Times New Roman" panose="02020603050405020304" pitchFamily="18" charset="0"/>
              </a:rPr>
              <a:t> Joe Joaquin, Tohono O’odham</a:t>
            </a:r>
          </a:p>
          <a:p>
            <a:endParaRPr lang="en-US" dirty="0"/>
          </a:p>
          <a:p>
            <a:endParaRPr lang="en-US" dirty="0"/>
          </a:p>
          <a:p>
            <a:r>
              <a:rPr lang="en-US" dirty="0"/>
              <a:t>Creating an appreciation for the many ways O’odham</a:t>
            </a:r>
          </a:p>
          <a:p>
            <a:r>
              <a:rPr lang="en-US" dirty="0"/>
              <a:t>people nourished themselves from desert plants is </a:t>
            </a:r>
          </a:p>
          <a:p>
            <a:r>
              <a:rPr lang="en-US" dirty="0"/>
              <a:t>important. They collected over 375 species of desert plant</a:t>
            </a:r>
          </a:p>
          <a:p>
            <a:r>
              <a:rPr lang="en-US" dirty="0"/>
              <a:t>foods. Cholla buds (protein and calcium) and mesquite</a:t>
            </a:r>
          </a:p>
          <a:p>
            <a:r>
              <a:rPr lang="en-US" dirty="0"/>
              <a:t> pods (carbohydrates) were important. </a:t>
            </a:r>
          </a:p>
          <a:p>
            <a:endParaRPr lang="en-US" dirty="0"/>
          </a:p>
        </p:txBody>
      </p:sp>
    </p:spTree>
    <p:extLst>
      <p:ext uri="{BB962C8B-B14F-4D97-AF65-F5344CB8AC3E}">
        <p14:creationId xmlns:p14="http://schemas.microsoft.com/office/powerpoint/2010/main" val="2032296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77A2F7-614C-8EDA-0277-3224A9C59E97}"/>
              </a:ext>
            </a:extLst>
          </p:cNvPr>
          <p:cNvPicPr>
            <a:picLocks noChangeAspect="1"/>
          </p:cNvPicPr>
          <p:nvPr/>
        </p:nvPicPr>
        <p:blipFill>
          <a:blip r:embed="rId2"/>
          <a:stretch>
            <a:fillRect/>
          </a:stretch>
        </p:blipFill>
        <p:spPr>
          <a:xfrm>
            <a:off x="147924" y="118202"/>
            <a:ext cx="4580952" cy="6104762"/>
          </a:xfrm>
          <a:prstGeom prst="rect">
            <a:avLst/>
          </a:prstGeom>
        </p:spPr>
      </p:pic>
      <p:sp>
        <p:nvSpPr>
          <p:cNvPr id="4" name="TextBox 3">
            <a:extLst>
              <a:ext uri="{FF2B5EF4-FFF2-40B4-BE49-F238E27FC236}">
                <a16:creationId xmlns:a16="http://schemas.microsoft.com/office/drawing/2014/main" id="{CD563160-FFED-C4E9-E451-27904FEC9933}"/>
              </a:ext>
            </a:extLst>
          </p:cNvPr>
          <p:cNvSpPr txBox="1"/>
          <p:nvPr/>
        </p:nvSpPr>
        <p:spPr>
          <a:xfrm>
            <a:off x="5595730" y="1013791"/>
            <a:ext cx="6680740" cy="1754326"/>
          </a:xfrm>
          <a:prstGeom prst="rect">
            <a:avLst/>
          </a:prstGeom>
          <a:noFill/>
        </p:spPr>
        <p:txBody>
          <a:bodyPr wrap="none" rtlCol="0">
            <a:spAutoFit/>
          </a:bodyPr>
          <a:lstStyle/>
          <a:p>
            <a:r>
              <a:rPr lang="en-US" dirty="0" err="1"/>
              <a:t>Kiaha</a:t>
            </a:r>
            <a:r>
              <a:rPr lang="en-US" dirty="0"/>
              <a:t> or burden basket, c. 1890. The extended sticks made it possible</a:t>
            </a:r>
          </a:p>
          <a:p>
            <a:r>
              <a:rPr lang="en-US" dirty="0"/>
              <a:t>For a person to carry a large load of firewood. The utility stick </a:t>
            </a:r>
          </a:p>
          <a:p>
            <a:r>
              <a:rPr lang="en-US" dirty="0"/>
              <a:t>supported the person carrying the burden and kept the basket from </a:t>
            </a:r>
          </a:p>
          <a:p>
            <a:r>
              <a:rPr lang="en-US" dirty="0"/>
              <a:t>tipping over when it wasn’t being worn.  Royce Manuel of SRPMIC</a:t>
            </a:r>
          </a:p>
          <a:p>
            <a:r>
              <a:rPr lang="en-US" dirty="0"/>
              <a:t>recreated the netting method by which these were made. He </a:t>
            </a:r>
          </a:p>
          <a:p>
            <a:r>
              <a:rPr lang="en-US" dirty="0"/>
              <a:t>was a recipient of a Heard Museum Spirit of the Heard award. </a:t>
            </a:r>
          </a:p>
        </p:txBody>
      </p:sp>
    </p:spTree>
    <p:extLst>
      <p:ext uri="{BB962C8B-B14F-4D97-AF65-F5344CB8AC3E}">
        <p14:creationId xmlns:p14="http://schemas.microsoft.com/office/powerpoint/2010/main" val="324009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ACC731-1AF2-EBF2-0636-82D3AD28CC2F}"/>
              </a:ext>
            </a:extLst>
          </p:cNvPr>
          <p:cNvSpPr txBox="1"/>
          <p:nvPr/>
        </p:nvSpPr>
        <p:spPr>
          <a:xfrm>
            <a:off x="341746" y="415636"/>
            <a:ext cx="12003904" cy="3693319"/>
          </a:xfrm>
          <a:prstGeom prst="rect">
            <a:avLst/>
          </a:prstGeom>
          <a:noFill/>
        </p:spPr>
        <p:txBody>
          <a:bodyPr wrap="square" rtlCol="0">
            <a:spAutoFit/>
          </a:bodyPr>
          <a:lstStyle/>
          <a:p>
            <a:pPr marL="285750" indent="-285750">
              <a:buFont typeface="Arial" panose="020B0604020202020204" pitchFamily="34" charset="0"/>
              <a:buChar char="•"/>
            </a:pPr>
            <a:r>
              <a:rPr lang="en-US" dirty="0"/>
              <a:t>This is the only other place in HOME that has ancestral works.</a:t>
            </a:r>
          </a:p>
          <a:p>
            <a:pPr marL="285750" indent="-285750">
              <a:buFont typeface="Arial" panose="020B0604020202020204" pitchFamily="34" charset="0"/>
              <a:buChar char="•"/>
            </a:pPr>
            <a:r>
              <a:rPr lang="en-US" dirty="0"/>
              <a:t>We used the spelling Hohokam, but Huhugam is the conventional</a:t>
            </a:r>
          </a:p>
          <a:p>
            <a:r>
              <a:rPr lang="en-US" dirty="0"/>
              <a:t>spelling now.</a:t>
            </a:r>
          </a:p>
          <a:p>
            <a:pPr marL="285750" indent="-285750">
              <a:buFont typeface="Arial" panose="020B0604020202020204" pitchFamily="34" charset="0"/>
              <a:buChar char="•"/>
            </a:pPr>
            <a:r>
              <a:rPr lang="en-US" dirty="0"/>
              <a:t>Huhugam ancestors moved with the seasons. Around 1 C. E. Huhugam</a:t>
            </a:r>
          </a:p>
          <a:p>
            <a:r>
              <a:rPr lang="en-US" dirty="0"/>
              <a:t>are settling in farming villages along the banks of desert rivers that ran</a:t>
            </a:r>
          </a:p>
          <a:p>
            <a:r>
              <a:rPr lang="en-US" dirty="0"/>
              <a:t>year-round. By around 50 C. E. they were building canals and by 600 C. E.</a:t>
            </a:r>
          </a:p>
          <a:p>
            <a:r>
              <a:rPr lang="en-US" dirty="0"/>
              <a:t>systems of main and secondary canals existed on both sides of the Salt</a:t>
            </a:r>
          </a:p>
          <a:p>
            <a:r>
              <a:rPr lang="en-US" dirty="0"/>
              <a:t>River. By the peak years, 1150 – 1450 C. E. there were more than 300 </a:t>
            </a:r>
          </a:p>
          <a:p>
            <a:r>
              <a:rPr lang="en-US" dirty="0"/>
              <a:t>miles of canals just in the Salt Rive Valley, based on very sophisticated</a:t>
            </a:r>
          </a:p>
          <a:p>
            <a:r>
              <a:rPr lang="en-US" dirty="0"/>
              <a:t>engineering.  Control of canals involved siting of villages and some centralized</a:t>
            </a:r>
          </a:p>
          <a:p>
            <a:r>
              <a:rPr lang="en-US" dirty="0"/>
              <a:t>leadership structure. </a:t>
            </a:r>
          </a:p>
          <a:p>
            <a:endParaRPr lang="en-US" dirty="0"/>
          </a:p>
          <a:p>
            <a:endParaRPr lang="en-US" dirty="0"/>
          </a:p>
        </p:txBody>
      </p:sp>
    </p:spTree>
    <p:extLst>
      <p:ext uri="{BB962C8B-B14F-4D97-AF65-F5344CB8AC3E}">
        <p14:creationId xmlns:p14="http://schemas.microsoft.com/office/powerpoint/2010/main" val="1723405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ED2CC-194E-F239-CA2C-889A9BA3969B}"/>
              </a:ext>
            </a:extLst>
          </p:cNvPr>
          <p:cNvPicPr>
            <a:picLocks noChangeAspect="1"/>
          </p:cNvPicPr>
          <p:nvPr/>
        </p:nvPicPr>
        <p:blipFill>
          <a:blip r:embed="rId2"/>
          <a:stretch>
            <a:fillRect/>
          </a:stretch>
        </p:blipFill>
        <p:spPr>
          <a:xfrm>
            <a:off x="634941" y="307045"/>
            <a:ext cx="4580952" cy="6104762"/>
          </a:xfrm>
          <a:prstGeom prst="rect">
            <a:avLst/>
          </a:prstGeom>
        </p:spPr>
      </p:pic>
      <p:sp>
        <p:nvSpPr>
          <p:cNvPr id="3" name="TextBox 2">
            <a:extLst>
              <a:ext uri="{FF2B5EF4-FFF2-40B4-BE49-F238E27FC236}">
                <a16:creationId xmlns:a16="http://schemas.microsoft.com/office/drawing/2014/main" id="{AC94F521-EC69-8D3D-FB24-C7F56BB856E9}"/>
              </a:ext>
            </a:extLst>
          </p:cNvPr>
          <p:cNvSpPr txBox="1"/>
          <p:nvPr/>
        </p:nvSpPr>
        <p:spPr>
          <a:xfrm>
            <a:off x="5615609" y="1003852"/>
            <a:ext cx="6260945" cy="2585323"/>
          </a:xfrm>
          <a:prstGeom prst="rect">
            <a:avLst/>
          </a:prstGeom>
          <a:noFill/>
        </p:spPr>
        <p:txBody>
          <a:bodyPr wrap="none" rtlCol="0">
            <a:spAutoFit/>
          </a:bodyPr>
          <a:lstStyle/>
          <a:p>
            <a:r>
              <a:rPr lang="en-US" dirty="0"/>
              <a:t>In this section you see Tohono O’odham baskets made for sale, </a:t>
            </a:r>
          </a:p>
          <a:p>
            <a:r>
              <a:rPr lang="en-US" dirty="0"/>
              <a:t>Including the split stitch technique that employes bleached and</a:t>
            </a:r>
          </a:p>
          <a:p>
            <a:r>
              <a:rPr lang="en-US" dirty="0"/>
              <a:t>Unbleached yucca to partially expose the coil. Terrol Dew </a:t>
            </a:r>
          </a:p>
          <a:p>
            <a:r>
              <a:rPr lang="en-US" dirty="0"/>
              <a:t>Johnson said it was a descendant of the big grain storage baskets</a:t>
            </a:r>
          </a:p>
          <a:p>
            <a:r>
              <a:rPr lang="en-US" dirty="0"/>
              <a:t>where you could see the bundle base of the coil. </a:t>
            </a:r>
          </a:p>
          <a:p>
            <a:endParaRPr lang="en-US" dirty="0"/>
          </a:p>
          <a:p>
            <a:r>
              <a:rPr lang="en-US" dirty="0"/>
              <a:t>The turtle basket is a hybrid made by Sadie Marks, 1990s. Sadie</a:t>
            </a:r>
          </a:p>
          <a:p>
            <a:r>
              <a:rPr lang="en-US" dirty="0"/>
              <a:t>Marks is Hopi married to a Tohono O’odham man and she </a:t>
            </a:r>
          </a:p>
          <a:p>
            <a:r>
              <a:rPr lang="en-US" dirty="0"/>
              <a:t>blended the two basketry traditions here. </a:t>
            </a:r>
          </a:p>
        </p:txBody>
      </p:sp>
    </p:spTree>
    <p:extLst>
      <p:ext uri="{BB962C8B-B14F-4D97-AF65-F5344CB8AC3E}">
        <p14:creationId xmlns:p14="http://schemas.microsoft.com/office/powerpoint/2010/main" val="201708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E86527-3A99-9AF8-0291-1EC16FE0C334}"/>
              </a:ext>
            </a:extLst>
          </p:cNvPr>
          <p:cNvPicPr>
            <a:picLocks noChangeAspect="1"/>
          </p:cNvPicPr>
          <p:nvPr/>
        </p:nvPicPr>
        <p:blipFill>
          <a:blip r:embed="rId2"/>
          <a:stretch>
            <a:fillRect/>
          </a:stretch>
        </p:blipFill>
        <p:spPr>
          <a:xfrm>
            <a:off x="101636" y="562054"/>
            <a:ext cx="6104762" cy="4580952"/>
          </a:xfrm>
          <a:prstGeom prst="rect">
            <a:avLst/>
          </a:prstGeom>
        </p:spPr>
      </p:pic>
      <p:sp>
        <p:nvSpPr>
          <p:cNvPr id="3" name="TextBox 2">
            <a:extLst>
              <a:ext uri="{FF2B5EF4-FFF2-40B4-BE49-F238E27FC236}">
                <a16:creationId xmlns:a16="http://schemas.microsoft.com/office/drawing/2014/main" id="{27D77562-E6FE-AF4A-A8D3-B95ADCA84B4A}"/>
              </a:ext>
            </a:extLst>
          </p:cNvPr>
          <p:cNvSpPr txBox="1"/>
          <p:nvPr/>
        </p:nvSpPr>
        <p:spPr>
          <a:xfrm>
            <a:off x="6897757" y="1043609"/>
            <a:ext cx="5066515" cy="1754326"/>
          </a:xfrm>
          <a:prstGeom prst="rect">
            <a:avLst/>
          </a:prstGeom>
          <a:noFill/>
        </p:spPr>
        <p:txBody>
          <a:bodyPr wrap="none" rtlCol="0">
            <a:spAutoFit/>
          </a:bodyPr>
          <a:lstStyle/>
          <a:p>
            <a:r>
              <a:rPr lang="en-US" dirty="0"/>
              <a:t>Fortunately as we get to more </a:t>
            </a:r>
            <a:r>
              <a:rPr lang="en-US"/>
              <a:t>recent baskets, </a:t>
            </a:r>
            <a:r>
              <a:rPr lang="en-US" dirty="0"/>
              <a:t>we</a:t>
            </a:r>
          </a:p>
          <a:p>
            <a:r>
              <a:rPr lang="en-US" dirty="0"/>
              <a:t>the weavers names. The basket with the people </a:t>
            </a:r>
          </a:p>
          <a:p>
            <a:r>
              <a:rPr lang="en-US" dirty="0"/>
              <a:t>surrounding a snake is a friendship design by </a:t>
            </a:r>
          </a:p>
          <a:p>
            <a:r>
              <a:rPr lang="en-US" dirty="0"/>
              <a:t>Mary Thomas.  Terroll Dew Johnson said that </a:t>
            </a:r>
            <a:r>
              <a:rPr lang="en-US" i="1" dirty="0"/>
              <a:t>“Mary</a:t>
            </a:r>
          </a:p>
          <a:p>
            <a:r>
              <a:rPr lang="en-US" i="1" dirty="0"/>
              <a:t>Is a very friendly, happy person with a lot of positive</a:t>
            </a:r>
          </a:p>
          <a:p>
            <a:r>
              <a:rPr lang="en-US" i="1" dirty="0"/>
              <a:t>energy and you can see it in her work.”</a:t>
            </a:r>
          </a:p>
        </p:txBody>
      </p:sp>
      <p:sp>
        <p:nvSpPr>
          <p:cNvPr id="4" name="TextBox 3">
            <a:extLst>
              <a:ext uri="{FF2B5EF4-FFF2-40B4-BE49-F238E27FC236}">
                <a16:creationId xmlns:a16="http://schemas.microsoft.com/office/drawing/2014/main" id="{8ED00804-6B02-E54B-C225-6BA07E6EA7CB}"/>
              </a:ext>
            </a:extLst>
          </p:cNvPr>
          <p:cNvSpPr txBox="1"/>
          <p:nvPr/>
        </p:nvSpPr>
        <p:spPr>
          <a:xfrm>
            <a:off x="6897757" y="3737113"/>
            <a:ext cx="4214936" cy="1477328"/>
          </a:xfrm>
          <a:prstGeom prst="rect">
            <a:avLst/>
          </a:prstGeom>
          <a:noFill/>
        </p:spPr>
        <p:txBody>
          <a:bodyPr wrap="none" rtlCol="0">
            <a:spAutoFit/>
          </a:bodyPr>
          <a:lstStyle/>
          <a:p>
            <a:r>
              <a:rPr lang="en-US" i="0" dirty="0">
                <a:solidFill>
                  <a:srgbClr val="30383D"/>
                </a:solidFill>
                <a:effectLst/>
                <a:latin typeface="Calabri "/>
              </a:rPr>
              <a:t>Elizabeth Juan, Tohon</a:t>
            </a:r>
            <a:r>
              <a:rPr lang="en-US" dirty="0">
                <a:solidFill>
                  <a:srgbClr val="30383D"/>
                </a:solidFill>
                <a:latin typeface="Calabri "/>
              </a:rPr>
              <a:t>o O’odham, large</a:t>
            </a:r>
          </a:p>
          <a:p>
            <a:r>
              <a:rPr lang="en-US" dirty="0">
                <a:solidFill>
                  <a:srgbClr val="30383D"/>
                </a:solidFill>
                <a:latin typeface="Calabri "/>
              </a:rPr>
              <a:t>h</a:t>
            </a:r>
            <a:r>
              <a:rPr lang="en-US" i="0" dirty="0">
                <a:solidFill>
                  <a:srgbClr val="30383D"/>
                </a:solidFill>
                <a:effectLst/>
                <a:latin typeface="Calabri "/>
              </a:rPr>
              <a:t>orsehair basket, 1970s. The weaver told </a:t>
            </a:r>
          </a:p>
          <a:p>
            <a:r>
              <a:rPr lang="en-US" i="0" dirty="0">
                <a:solidFill>
                  <a:srgbClr val="30383D"/>
                </a:solidFill>
                <a:effectLst/>
                <a:latin typeface="Calabri "/>
              </a:rPr>
              <a:t>Bruce McGee that she made the horsehair </a:t>
            </a:r>
          </a:p>
          <a:p>
            <a:r>
              <a:rPr lang="en-US" dirty="0">
                <a:solidFill>
                  <a:srgbClr val="30383D"/>
                </a:solidFill>
                <a:latin typeface="Calabri "/>
              </a:rPr>
              <a:t>r</a:t>
            </a:r>
            <a:r>
              <a:rPr lang="en-US" i="0" dirty="0">
                <a:solidFill>
                  <a:srgbClr val="30383D"/>
                </a:solidFill>
                <a:effectLst/>
                <a:latin typeface="Calabri "/>
              </a:rPr>
              <a:t>attlesnake  basket in the HOME exhibit</a:t>
            </a:r>
            <a:r>
              <a:rPr lang="en-US" b="1" i="0" dirty="0">
                <a:solidFill>
                  <a:srgbClr val="30383D"/>
                </a:solidFill>
                <a:effectLst/>
                <a:latin typeface="Calabri "/>
              </a:rPr>
              <a:t>. </a:t>
            </a:r>
          </a:p>
          <a:p>
            <a:endParaRPr lang="en-US" dirty="0"/>
          </a:p>
        </p:txBody>
      </p:sp>
    </p:spTree>
    <p:extLst>
      <p:ext uri="{BB962C8B-B14F-4D97-AF65-F5344CB8AC3E}">
        <p14:creationId xmlns:p14="http://schemas.microsoft.com/office/powerpoint/2010/main" val="408879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BE2FB9-64C2-3385-3E2D-20288DA3EF9E}"/>
              </a:ext>
            </a:extLst>
          </p:cNvPr>
          <p:cNvPicPr>
            <a:picLocks noChangeAspect="1"/>
          </p:cNvPicPr>
          <p:nvPr/>
        </p:nvPicPr>
        <p:blipFill>
          <a:blip r:embed="rId2"/>
          <a:stretch>
            <a:fillRect/>
          </a:stretch>
        </p:blipFill>
        <p:spPr>
          <a:xfrm>
            <a:off x="644881" y="197714"/>
            <a:ext cx="4580952" cy="6104762"/>
          </a:xfrm>
          <a:prstGeom prst="rect">
            <a:avLst/>
          </a:prstGeom>
        </p:spPr>
      </p:pic>
      <p:sp>
        <p:nvSpPr>
          <p:cNvPr id="3" name="TextBox 2">
            <a:extLst>
              <a:ext uri="{FF2B5EF4-FFF2-40B4-BE49-F238E27FC236}">
                <a16:creationId xmlns:a16="http://schemas.microsoft.com/office/drawing/2014/main" id="{EB594630-4105-3DD4-2C86-C4C80C7F901D}"/>
              </a:ext>
            </a:extLst>
          </p:cNvPr>
          <p:cNvSpPr txBox="1"/>
          <p:nvPr/>
        </p:nvSpPr>
        <p:spPr>
          <a:xfrm>
            <a:off x="5784574" y="854765"/>
            <a:ext cx="6489918" cy="4524315"/>
          </a:xfrm>
          <a:prstGeom prst="rect">
            <a:avLst/>
          </a:prstGeom>
          <a:noFill/>
        </p:spPr>
        <p:txBody>
          <a:bodyPr wrap="none" rtlCol="0">
            <a:spAutoFit/>
          </a:bodyPr>
          <a:lstStyle/>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dirty="0">
                <a:effectLst/>
                <a:latin typeface="Calabri "/>
                <a:ea typeface="Times New Roman" panose="02020603050405020304" pitchFamily="18" charset="0"/>
                <a:cs typeface="Times New Roman" panose="02020603050405020304" pitchFamily="18" charset="0"/>
              </a:rPr>
              <a:t>Terrol Dew Johnson (b. 1971), Tohono O’odham. Basket, 2001.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“This basket is one of my contemporary pieces. This was made with</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 a gourd as a base and bear grass for the top. I do traditional and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contemporary work. This reminded me of ripples of water.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When you drop a stone in the water the water comes up, but it also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ripples.” </a:t>
            </a:r>
            <a:r>
              <a:rPr lang="en-US" sz="1800" dirty="0">
                <a:effectLst/>
                <a:latin typeface="Calabri "/>
                <a:ea typeface="Times New Roman" panose="02020603050405020304" pitchFamily="18" charset="0"/>
                <a:cs typeface="Times New Roman" panose="02020603050405020304" pitchFamily="18" charset="0"/>
              </a:rPr>
              <a:t>Terrol Dew Johnson  </a:t>
            </a:r>
          </a:p>
          <a:p>
            <a:pPr marL="0" marR="0" hangingPunct="0">
              <a:spcBef>
                <a:spcPts val="0"/>
              </a:spcBef>
              <a:spcAft>
                <a:spcPts val="0"/>
              </a:spcAft>
              <a:tabLst>
                <a:tab pos="2857500" algn="l"/>
              </a:tabLst>
            </a:pPr>
            <a:r>
              <a:rPr lang="en-US" sz="1800" dirty="0">
                <a:effectLst/>
                <a:latin typeface="Calabri "/>
                <a:ea typeface="Times New Roman" panose="02020603050405020304" pitchFamily="18" charset="0"/>
                <a:cs typeface="Times New Roman" panose="02020603050405020304" pitchFamily="18" charset="0"/>
              </a:rPr>
              <a:t> </a:t>
            </a:r>
            <a:endParaRPr lang="en-US" sz="1800" dirty="0">
              <a:effectLst/>
              <a:latin typeface="Calabri "/>
              <a:ea typeface="Times New Roman" panose="02020603050405020304" pitchFamily="18" charset="0"/>
              <a:cs typeface="Arial" panose="020B0604020202020204" pitchFamily="34" charset="0"/>
            </a:endParaRP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dirty="0">
                <a:effectLst/>
                <a:latin typeface="Calabri "/>
                <a:ea typeface="Times New Roman" panose="02020603050405020304" pitchFamily="18" charset="0"/>
                <a:cs typeface="Times New Roman" panose="02020603050405020304" pitchFamily="18" charset="0"/>
              </a:rPr>
              <a:t>Eugene Lopez, Tohono O’odham. Basket, c. 1970.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dirty="0">
                <a:effectLst/>
                <a:latin typeface="Calabri "/>
                <a:ea typeface="Times New Roman" panose="02020603050405020304" pitchFamily="18" charset="0"/>
                <a:cs typeface="Times New Roman" panose="02020603050405020304" pitchFamily="18" charset="0"/>
              </a:rPr>
              <a:t>“</a:t>
            </a:r>
            <a:r>
              <a:rPr lang="en-US" sz="1800" i="1" dirty="0">
                <a:effectLst/>
                <a:latin typeface="Calabri "/>
                <a:ea typeface="Times New Roman" panose="02020603050405020304" pitchFamily="18" charset="0"/>
                <a:cs typeface="Times New Roman" panose="02020603050405020304" pitchFamily="18" charset="0"/>
              </a:rPr>
              <a:t>Eugene Lopez is the weaver who brought the wire basket to the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public. He has done a lot of wire baskets that have amazing shapes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and sizes. He has taught classes. He now works with baling wire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baskets. He gets the wire from cowboys who leave it out when they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are finished with the bales of hay. He strings it and works it and </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i="1" dirty="0">
                <a:effectLst/>
                <a:latin typeface="Calabri "/>
                <a:ea typeface="Times New Roman" panose="02020603050405020304" pitchFamily="18" charset="0"/>
                <a:cs typeface="Times New Roman" panose="02020603050405020304" pitchFamily="18" charset="0"/>
              </a:rPr>
              <a:t>weaves baskets. He also taught his niece how to weave wire.”</a:t>
            </a:r>
          </a:p>
          <a:p>
            <a:pPr marL="0" marR="0">
              <a:spcBef>
                <a:spcPts val="0"/>
              </a:spcBef>
              <a:spcAft>
                <a:spcPts val="0"/>
              </a:spcAft>
              <a:tabLst>
                <a:tab pos="2857500" algn="l"/>
                <a:tab pos="0" algn="l"/>
                <a:tab pos="457200" algn="l"/>
                <a:tab pos="914400" algn="l"/>
                <a:tab pos="1371600" algn="l"/>
                <a:tab pos="1828800" algn="l"/>
                <a:tab pos="2286000" algn="l"/>
                <a:tab pos="2743200" algn="l"/>
                <a:tab pos="2857500" algn="l"/>
                <a:tab pos="3200400" algn="l"/>
                <a:tab pos="3657600" algn="l"/>
                <a:tab pos="4114800" algn="l"/>
                <a:tab pos="4572000" algn="l"/>
                <a:tab pos="5029200" algn="l"/>
                <a:tab pos="5486400" algn="l"/>
                <a:tab pos="5943600" algn="l"/>
              </a:tabLst>
            </a:pPr>
            <a:r>
              <a:rPr lang="en-US" sz="1800" dirty="0">
                <a:effectLst/>
                <a:latin typeface="Calabri "/>
                <a:ea typeface="Times New Roman" panose="02020603050405020304" pitchFamily="18" charset="0"/>
                <a:cs typeface="Times New Roman" panose="02020603050405020304" pitchFamily="18" charset="0"/>
              </a:rPr>
              <a:t> Terrol Dew Johnson.  </a:t>
            </a:r>
          </a:p>
          <a:p>
            <a:endParaRPr lang="en-US" dirty="0"/>
          </a:p>
        </p:txBody>
      </p:sp>
      <p:pic>
        <p:nvPicPr>
          <p:cNvPr id="1026" name="Picture 2" descr="File: '0100701b'">
            <a:extLst>
              <a:ext uri="{FF2B5EF4-FFF2-40B4-BE49-F238E27FC236}">
                <a16:creationId xmlns:a16="http://schemas.microsoft.com/office/drawing/2014/main" id="{FF528FAF-4BD8-C089-6352-2040ECD8A3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55" t="16694" r="25184" b="19045"/>
          <a:stretch/>
        </p:blipFill>
        <p:spPr bwMode="auto">
          <a:xfrm>
            <a:off x="8258201" y="4754880"/>
            <a:ext cx="1966332"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992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descr="File: '0100644b'">
            <a:extLst>
              <a:ext uri="{FF2B5EF4-FFF2-40B4-BE49-F238E27FC236}">
                <a16:creationId xmlns:a16="http://schemas.microsoft.com/office/drawing/2014/main" id="{96967E3B-74F3-4AAA-ECA9-7B0B1F87F9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5" t="10802" r="18439" b="8859"/>
          <a:stretch/>
        </p:blipFill>
        <p:spPr bwMode="auto">
          <a:xfrm>
            <a:off x="2504651" y="1721275"/>
            <a:ext cx="5376619"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F95F92-DD38-B64A-3B19-8177FD963317}"/>
              </a:ext>
            </a:extLst>
          </p:cNvPr>
          <p:cNvSpPr txBox="1"/>
          <p:nvPr/>
        </p:nvSpPr>
        <p:spPr>
          <a:xfrm>
            <a:off x="3548270" y="357809"/>
            <a:ext cx="15113343" cy="1477328"/>
          </a:xfrm>
          <a:prstGeom prst="rect">
            <a:avLst/>
          </a:prstGeom>
          <a:noFill/>
        </p:spPr>
        <p:txBody>
          <a:bodyPr wrap="square" rtlCol="0">
            <a:spAutoFit/>
          </a:bodyPr>
          <a:lstStyle/>
          <a:p>
            <a:pPr marL="0" marR="0" hangingPunct="0">
              <a:spcBef>
                <a:spcPts val="0"/>
              </a:spcBef>
              <a:spcAft>
                <a:spcPts val="0"/>
              </a:spcAft>
              <a:tabLst>
                <a:tab pos="2857500" algn="l"/>
              </a:tabLs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a:effectLst/>
                <a:latin typeface="Calabri"/>
                <a:ea typeface="Times New Roman" panose="02020603050405020304" pitchFamily="18" charset="0"/>
                <a:cs typeface="Arial" panose="020B0604020202020204" pitchFamily="34" charset="0"/>
              </a:rPr>
              <a:t>Dorothy Lopez, Tohono O’odham. Squash blossom basket, 1974. </a:t>
            </a:r>
          </a:p>
          <a:p>
            <a:pPr marL="0" marR="0" hangingPunct="0">
              <a:spcBef>
                <a:spcPts val="0"/>
              </a:spcBef>
              <a:spcAft>
                <a:spcPts val="0"/>
              </a:spcAft>
              <a:tabLst>
                <a:tab pos="2857500" algn="l"/>
              </a:tabLst>
            </a:pPr>
            <a:r>
              <a:rPr lang="en-US" sz="1800" dirty="0">
                <a:effectLst/>
                <a:latin typeface="Calabri"/>
                <a:ea typeface="Times New Roman" panose="02020603050405020304" pitchFamily="18" charset="0"/>
                <a:cs typeface="Arial" panose="020B0604020202020204" pitchFamily="34" charset="0"/>
              </a:rPr>
              <a:t>Advisor Terrol Dew Johnson commented on the skill with which </a:t>
            </a:r>
          </a:p>
          <a:p>
            <a:pPr marL="0" marR="0" hangingPunct="0">
              <a:spcBef>
                <a:spcPts val="0"/>
              </a:spcBef>
              <a:spcAft>
                <a:spcPts val="0"/>
              </a:spcAft>
              <a:tabLst>
                <a:tab pos="2857500" algn="l"/>
              </a:tabLst>
            </a:pPr>
            <a:r>
              <a:rPr lang="en-US" sz="1800" dirty="0">
                <a:effectLst/>
                <a:latin typeface="Calabri"/>
                <a:ea typeface="Times New Roman" panose="02020603050405020304" pitchFamily="18" charset="0"/>
                <a:cs typeface="Arial" panose="020B0604020202020204" pitchFamily="34" charset="0"/>
              </a:rPr>
              <a:t>the weaver managed to keep the design balanced and the petals of the blossom perfectly </a:t>
            </a:r>
          </a:p>
          <a:p>
            <a:pPr marL="0" marR="0" hangingPunct="0">
              <a:spcBef>
                <a:spcPts val="0"/>
              </a:spcBef>
              <a:spcAft>
                <a:spcPts val="0"/>
              </a:spcAft>
              <a:tabLst>
                <a:tab pos="2857500" algn="l"/>
              </a:tabLst>
            </a:pPr>
            <a:r>
              <a:rPr lang="en-US" sz="1800" dirty="0">
                <a:effectLst/>
                <a:latin typeface="Calabri"/>
                <a:ea typeface="Times New Roman" panose="02020603050405020304" pitchFamily="18" charset="0"/>
                <a:cs typeface="Arial" panose="020B0604020202020204" pitchFamily="34" charset="0"/>
              </a:rPr>
              <a:t>spaced. </a:t>
            </a:r>
            <a:r>
              <a:rPr lang="en-US" sz="1800" dirty="0">
                <a:effectLst/>
                <a:latin typeface="Calabri"/>
                <a:ea typeface="Times New Roman" panose="02020603050405020304" pitchFamily="18" charset="0"/>
                <a:cs typeface="Times New Roman" panose="02020603050405020304" pitchFamily="18" charset="0"/>
              </a:rPr>
              <a:t> </a:t>
            </a:r>
            <a:endParaRPr lang="en-US" sz="1800" dirty="0">
              <a:effectLst/>
              <a:latin typeface="Calabri"/>
              <a:ea typeface="Times New Roman" panose="02020603050405020304" pitchFamily="18" charset="0"/>
              <a:cs typeface="Arial" panose="020B0604020202020204" pitchFamily="34" charset="0"/>
            </a:endParaRPr>
          </a:p>
          <a:p>
            <a:pPr marL="0" marR="0" hangingPunct="0">
              <a:spcBef>
                <a:spcPts val="0"/>
              </a:spcBef>
              <a:spcAft>
                <a:spcPts val="0"/>
              </a:spcAft>
              <a:tabLst>
                <a:tab pos="2857500" algn="l"/>
              </a:tabLs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688089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2857A-FD5F-11D3-5F59-1A8EA2E845EB}"/>
              </a:ext>
            </a:extLst>
          </p:cNvPr>
          <p:cNvPicPr>
            <a:picLocks noChangeAspect="1"/>
          </p:cNvPicPr>
          <p:nvPr/>
        </p:nvPicPr>
        <p:blipFill>
          <a:blip r:embed="rId2"/>
          <a:stretch>
            <a:fillRect/>
          </a:stretch>
        </p:blipFill>
        <p:spPr>
          <a:xfrm>
            <a:off x="287072" y="88384"/>
            <a:ext cx="4580952" cy="6104762"/>
          </a:xfrm>
          <a:prstGeom prst="rect">
            <a:avLst/>
          </a:prstGeom>
        </p:spPr>
      </p:pic>
      <p:sp>
        <p:nvSpPr>
          <p:cNvPr id="3" name="TextBox 2">
            <a:extLst>
              <a:ext uri="{FF2B5EF4-FFF2-40B4-BE49-F238E27FC236}">
                <a16:creationId xmlns:a16="http://schemas.microsoft.com/office/drawing/2014/main" id="{925ECFE6-1B19-7362-E227-C1C578F0D8F8}"/>
              </a:ext>
            </a:extLst>
          </p:cNvPr>
          <p:cNvSpPr txBox="1"/>
          <p:nvPr/>
        </p:nvSpPr>
        <p:spPr>
          <a:xfrm>
            <a:off x="5039139" y="0"/>
            <a:ext cx="5093084" cy="369332"/>
          </a:xfrm>
          <a:prstGeom prst="rect">
            <a:avLst/>
          </a:prstGeom>
          <a:noFill/>
        </p:spPr>
        <p:txBody>
          <a:bodyPr wrap="square" rtlCol="0">
            <a:spAutoFit/>
          </a:bodyPr>
          <a:lstStyle/>
          <a:p>
            <a:r>
              <a:rPr lang="en-US" dirty="0"/>
              <a:t>Really clever effigy figures.  The turtle is a bank.</a:t>
            </a:r>
          </a:p>
        </p:txBody>
      </p:sp>
      <p:sp>
        <p:nvSpPr>
          <p:cNvPr id="4" name="TextBox 3">
            <a:extLst>
              <a:ext uri="{FF2B5EF4-FFF2-40B4-BE49-F238E27FC236}">
                <a16:creationId xmlns:a16="http://schemas.microsoft.com/office/drawing/2014/main" id="{E88E80C3-6786-82F6-BD6D-811731D8980E}"/>
              </a:ext>
            </a:extLst>
          </p:cNvPr>
          <p:cNvSpPr txBox="1"/>
          <p:nvPr/>
        </p:nvSpPr>
        <p:spPr>
          <a:xfrm>
            <a:off x="5416826" y="4785105"/>
            <a:ext cx="6645541" cy="1754326"/>
          </a:xfrm>
          <a:prstGeom prst="rect">
            <a:avLst/>
          </a:prstGeom>
          <a:noFill/>
        </p:spPr>
        <p:txBody>
          <a:bodyPr wrap="square" rtlCol="0">
            <a:spAutoFit/>
          </a:bodyPr>
          <a:lstStyle/>
          <a:p>
            <a:r>
              <a:rPr lang="en-US" sz="1800" dirty="0">
                <a:effectLst/>
                <a:latin typeface="Calabri "/>
                <a:ea typeface="Times New Roman" panose="02020603050405020304" pitchFamily="18" charset="0"/>
              </a:rPr>
              <a:t>Virginia Miguel, c. 1970.</a:t>
            </a:r>
          </a:p>
          <a:p>
            <a:r>
              <a:rPr lang="en-US" sz="1800" dirty="0">
                <a:effectLst/>
                <a:latin typeface="Calabri "/>
                <a:ea typeface="Times New Roman" panose="02020603050405020304" pitchFamily="18" charset="0"/>
              </a:rPr>
              <a:t>“The creativity and humor of the weaver are seen in this piece. </a:t>
            </a:r>
          </a:p>
          <a:p>
            <a:r>
              <a:rPr lang="en-US" sz="1800" dirty="0">
                <a:effectLst/>
                <a:latin typeface="Calabri "/>
                <a:ea typeface="Times New Roman" panose="02020603050405020304" pitchFamily="18" charset="0"/>
              </a:rPr>
              <a:t>To create a pieces like this—with so many layers and elements—is a </a:t>
            </a:r>
          </a:p>
          <a:p>
            <a:r>
              <a:rPr lang="en-US" sz="1800" dirty="0">
                <a:effectLst/>
                <a:latin typeface="Calabri "/>
                <a:ea typeface="Times New Roman" panose="02020603050405020304" pitchFamily="18" charset="0"/>
              </a:rPr>
              <a:t>challenge.” </a:t>
            </a:r>
          </a:p>
          <a:p>
            <a:r>
              <a:rPr lang="en-US" sz="1800" dirty="0">
                <a:effectLst/>
                <a:latin typeface="Calabri "/>
                <a:ea typeface="Times New Roman" panose="02020603050405020304" pitchFamily="18" charset="0"/>
              </a:rPr>
              <a:t>Terrol Dew Johnson </a:t>
            </a:r>
            <a:endParaRPr lang="en-US" dirty="0">
              <a:latin typeface="Calabri "/>
            </a:endParaRPr>
          </a:p>
          <a:p>
            <a:endParaRPr lang="en-US" dirty="0"/>
          </a:p>
        </p:txBody>
      </p:sp>
      <p:pic>
        <p:nvPicPr>
          <p:cNvPr id="3074" name="Picture 2" descr="File: 'Z0005602'">
            <a:extLst>
              <a:ext uri="{FF2B5EF4-FFF2-40B4-BE49-F238E27FC236}">
                <a16:creationId xmlns:a16="http://schemas.microsoft.com/office/drawing/2014/main" id="{E15A42AD-4D5B-CA7F-55D2-366F2B3D70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14" t="7739" r="14062" b="10608"/>
          <a:stretch/>
        </p:blipFill>
        <p:spPr bwMode="auto">
          <a:xfrm>
            <a:off x="5220858" y="1898376"/>
            <a:ext cx="2314919" cy="25603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 '0100730b'">
            <a:extLst>
              <a:ext uri="{FF2B5EF4-FFF2-40B4-BE49-F238E27FC236}">
                <a16:creationId xmlns:a16="http://schemas.microsoft.com/office/drawing/2014/main" id="{03C7ABB8-4A64-6ECD-AC1E-8061B114A3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686" t="7148" r="30871" b="16330"/>
          <a:stretch/>
        </p:blipFill>
        <p:spPr bwMode="auto">
          <a:xfrm>
            <a:off x="10148561" y="318569"/>
            <a:ext cx="1445420" cy="2103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37A0F4-2906-39EA-D532-CBF551213501}"/>
              </a:ext>
            </a:extLst>
          </p:cNvPr>
          <p:cNvSpPr txBox="1"/>
          <p:nvPr/>
        </p:nvSpPr>
        <p:spPr>
          <a:xfrm>
            <a:off x="5127942" y="496957"/>
            <a:ext cx="5093084" cy="1200329"/>
          </a:xfrm>
          <a:prstGeom prst="rect">
            <a:avLst/>
          </a:prstGeom>
          <a:noFill/>
        </p:spPr>
        <p:txBody>
          <a:bodyPr wrap="square" rtlCol="0">
            <a:spAutoFit/>
          </a:bodyPr>
          <a:lstStyle/>
          <a:p>
            <a:r>
              <a:rPr lang="en-US" dirty="0"/>
              <a:t>Lidded basket, c. 1970. Note the transition to </a:t>
            </a:r>
          </a:p>
          <a:p>
            <a:r>
              <a:rPr lang="en-US" dirty="0"/>
              <a:t>Baskets with flat bottoms that can sit on shelves.</a:t>
            </a:r>
          </a:p>
          <a:p>
            <a:r>
              <a:rPr lang="en-US" dirty="0"/>
              <a:t>also, baskets with well-fitted lids are challenging </a:t>
            </a:r>
          </a:p>
          <a:p>
            <a:r>
              <a:rPr lang="en-US" dirty="0"/>
              <a:t>to make. </a:t>
            </a:r>
          </a:p>
        </p:txBody>
      </p:sp>
    </p:spTree>
    <p:extLst>
      <p:ext uri="{BB962C8B-B14F-4D97-AF65-F5344CB8AC3E}">
        <p14:creationId xmlns:p14="http://schemas.microsoft.com/office/powerpoint/2010/main" val="954443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9E255-A4E5-6AB1-DFC3-35AFA8672B0C}"/>
              </a:ext>
            </a:extLst>
          </p:cNvPr>
          <p:cNvPicPr>
            <a:picLocks noChangeAspect="1"/>
          </p:cNvPicPr>
          <p:nvPr/>
        </p:nvPicPr>
        <p:blipFill>
          <a:blip r:embed="rId2"/>
          <a:stretch>
            <a:fillRect/>
          </a:stretch>
        </p:blipFill>
        <p:spPr>
          <a:xfrm>
            <a:off x="369993" y="75037"/>
            <a:ext cx="6104762" cy="4580952"/>
          </a:xfrm>
          <a:prstGeom prst="rect">
            <a:avLst/>
          </a:prstGeom>
        </p:spPr>
      </p:pic>
      <p:sp>
        <p:nvSpPr>
          <p:cNvPr id="3" name="TextBox 2">
            <a:extLst>
              <a:ext uri="{FF2B5EF4-FFF2-40B4-BE49-F238E27FC236}">
                <a16:creationId xmlns:a16="http://schemas.microsoft.com/office/drawing/2014/main" id="{A1FE18CC-91DC-DC41-4722-666FF1D696B9}"/>
              </a:ext>
            </a:extLst>
          </p:cNvPr>
          <p:cNvSpPr txBox="1"/>
          <p:nvPr/>
        </p:nvSpPr>
        <p:spPr>
          <a:xfrm>
            <a:off x="6798365" y="815009"/>
            <a:ext cx="5421099" cy="1477328"/>
          </a:xfrm>
          <a:prstGeom prst="rect">
            <a:avLst/>
          </a:prstGeom>
          <a:noFill/>
        </p:spPr>
        <p:txBody>
          <a:bodyPr wrap="none" rtlCol="0">
            <a:spAutoFit/>
          </a:bodyPr>
          <a:lstStyle/>
          <a:p>
            <a:r>
              <a:rPr lang="en-US" dirty="0"/>
              <a:t>Miniature baskets really came to the fore in the early</a:t>
            </a:r>
          </a:p>
          <a:p>
            <a:r>
              <a:rPr lang="en-US" dirty="0"/>
              <a:t>1900s as the water was taken from the Akimel O’odham</a:t>
            </a:r>
          </a:p>
          <a:p>
            <a:r>
              <a:rPr lang="en-US" dirty="0"/>
              <a:t>baskets became an increasingly important source</a:t>
            </a:r>
          </a:p>
          <a:p>
            <a:r>
              <a:rPr lang="en-US" dirty="0"/>
              <a:t> of income, especially given the proximity to urban</a:t>
            </a:r>
          </a:p>
          <a:p>
            <a:r>
              <a:rPr lang="en-US" dirty="0"/>
              <a:t>areas. </a:t>
            </a:r>
          </a:p>
        </p:txBody>
      </p:sp>
    </p:spTree>
    <p:extLst>
      <p:ext uri="{BB962C8B-B14F-4D97-AF65-F5344CB8AC3E}">
        <p14:creationId xmlns:p14="http://schemas.microsoft.com/office/powerpoint/2010/main" val="142976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2D56D-28F5-0634-A4A2-16F08430368D}"/>
              </a:ext>
            </a:extLst>
          </p:cNvPr>
          <p:cNvPicPr>
            <a:picLocks noChangeAspect="1"/>
          </p:cNvPicPr>
          <p:nvPr/>
        </p:nvPicPr>
        <p:blipFill>
          <a:blip r:embed="rId2"/>
          <a:stretch>
            <a:fillRect/>
          </a:stretch>
        </p:blipFill>
        <p:spPr>
          <a:xfrm>
            <a:off x="-196537" y="0"/>
            <a:ext cx="6104762" cy="4580952"/>
          </a:xfrm>
          <a:prstGeom prst="rect">
            <a:avLst/>
          </a:prstGeom>
        </p:spPr>
      </p:pic>
      <p:pic>
        <p:nvPicPr>
          <p:cNvPr id="4098" name="Picture 2" descr="File: 'Z0009396'">
            <a:extLst>
              <a:ext uri="{FF2B5EF4-FFF2-40B4-BE49-F238E27FC236}">
                <a16:creationId xmlns:a16="http://schemas.microsoft.com/office/drawing/2014/main" id="{278D518A-D090-4883-F316-B1269CD388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22" t="12713" r="24817" b="17750"/>
          <a:stretch/>
        </p:blipFill>
        <p:spPr bwMode="auto">
          <a:xfrm>
            <a:off x="6400800" y="298174"/>
            <a:ext cx="2355574" cy="24837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7B43F5-BF5E-30D9-5672-C3E3986E2607}"/>
              </a:ext>
            </a:extLst>
          </p:cNvPr>
          <p:cNvSpPr txBox="1"/>
          <p:nvPr/>
        </p:nvSpPr>
        <p:spPr>
          <a:xfrm>
            <a:off x="8756374" y="298174"/>
            <a:ext cx="3668519" cy="2031325"/>
          </a:xfrm>
          <a:prstGeom prst="rect">
            <a:avLst/>
          </a:prstGeom>
          <a:noFill/>
        </p:spPr>
        <p:txBody>
          <a:bodyPr wrap="square" rtlCol="0">
            <a:spAutoFit/>
          </a:bodyPr>
          <a:lstStyle/>
          <a:p>
            <a:r>
              <a:rPr lang="en-US" dirty="0"/>
              <a:t>Polychrome basket, dyed with utoi</a:t>
            </a:r>
          </a:p>
          <a:p>
            <a:r>
              <a:rPr lang="en-US" dirty="0"/>
              <a:t>root, c. 1920. Tammy Kisto referred to this as a pumpkin flower design. </a:t>
            </a:r>
          </a:p>
          <a:p>
            <a:r>
              <a:rPr lang="en-US" dirty="0"/>
              <a:t>Working this design on a vase-shape</a:t>
            </a:r>
          </a:p>
          <a:p>
            <a:r>
              <a:rPr lang="en-US" dirty="0"/>
              <a:t>basket instead of a flat basket would have been a challenge. From the original Heard collection</a:t>
            </a:r>
          </a:p>
        </p:txBody>
      </p:sp>
      <p:pic>
        <p:nvPicPr>
          <p:cNvPr id="4100" name="Picture 4" descr="File: 'Z0010051'">
            <a:extLst>
              <a:ext uri="{FF2B5EF4-FFF2-40B4-BE49-F238E27FC236}">
                <a16:creationId xmlns:a16="http://schemas.microsoft.com/office/drawing/2014/main" id="{F5D39E8F-38C6-422C-567C-00078C81FF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48" t="9652" r="24191" b="23287"/>
          <a:stretch/>
        </p:blipFill>
        <p:spPr bwMode="auto">
          <a:xfrm>
            <a:off x="6154512" y="3190461"/>
            <a:ext cx="2355574" cy="2395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58D224-DD2F-C478-2CBE-208EC405BA76}"/>
              </a:ext>
            </a:extLst>
          </p:cNvPr>
          <p:cNvSpPr txBox="1"/>
          <p:nvPr/>
        </p:nvSpPr>
        <p:spPr>
          <a:xfrm>
            <a:off x="8915400" y="3429000"/>
            <a:ext cx="3436390" cy="1754326"/>
          </a:xfrm>
          <a:prstGeom prst="rect">
            <a:avLst/>
          </a:prstGeom>
          <a:noFill/>
        </p:spPr>
        <p:txBody>
          <a:bodyPr wrap="none" rtlCol="0">
            <a:spAutoFit/>
          </a:bodyPr>
          <a:lstStyle/>
          <a:p>
            <a:r>
              <a:rPr lang="en-US" dirty="0"/>
              <a:t>Anastasia Zachary, early 1930s</a:t>
            </a:r>
          </a:p>
          <a:p>
            <a:r>
              <a:rPr lang="en-US" dirty="0"/>
              <a:t>From the Bert Robinson collection.</a:t>
            </a:r>
          </a:p>
          <a:p>
            <a:r>
              <a:rPr lang="en-US" dirty="0"/>
              <a:t>Robinson developed his collection</a:t>
            </a:r>
          </a:p>
          <a:p>
            <a:r>
              <a:rPr lang="en-US" dirty="0"/>
              <a:t>between 1935 and 1951 when he</a:t>
            </a:r>
          </a:p>
          <a:p>
            <a:r>
              <a:rPr lang="en-US" dirty="0"/>
              <a:t>Was the superintendent at the</a:t>
            </a:r>
          </a:p>
          <a:p>
            <a:r>
              <a:rPr lang="en-US" dirty="0"/>
              <a:t>Pima Indian Agency. </a:t>
            </a:r>
          </a:p>
        </p:txBody>
      </p:sp>
    </p:spTree>
    <p:extLst>
      <p:ext uri="{BB962C8B-B14F-4D97-AF65-F5344CB8AC3E}">
        <p14:creationId xmlns:p14="http://schemas.microsoft.com/office/powerpoint/2010/main" val="3646494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3E3B48-8155-30C5-53D0-AF9E71FB0484}"/>
              </a:ext>
            </a:extLst>
          </p:cNvPr>
          <p:cNvPicPr>
            <a:picLocks noChangeAspect="1"/>
          </p:cNvPicPr>
          <p:nvPr/>
        </p:nvPicPr>
        <p:blipFill>
          <a:blip r:embed="rId2"/>
          <a:stretch>
            <a:fillRect/>
          </a:stretch>
        </p:blipFill>
        <p:spPr>
          <a:xfrm>
            <a:off x="0" y="0"/>
            <a:ext cx="6580252" cy="4937760"/>
          </a:xfrm>
          <a:prstGeom prst="rect">
            <a:avLst/>
          </a:prstGeom>
        </p:spPr>
      </p:pic>
      <p:pic>
        <p:nvPicPr>
          <p:cNvPr id="5122" name="Picture 2" descr="File: 'Z0000803'">
            <a:extLst>
              <a:ext uri="{FF2B5EF4-FFF2-40B4-BE49-F238E27FC236}">
                <a16:creationId xmlns:a16="http://schemas.microsoft.com/office/drawing/2014/main" id="{443A36F1-108D-44C3-A567-6B3A0B6A4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09" t="13962" r="22939" b="17459"/>
          <a:stretch/>
        </p:blipFill>
        <p:spPr bwMode="auto">
          <a:xfrm>
            <a:off x="6580252" y="99392"/>
            <a:ext cx="2650436" cy="25344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90DB75-11D2-9090-353D-AD3CAC8E920B}"/>
              </a:ext>
            </a:extLst>
          </p:cNvPr>
          <p:cNvSpPr txBox="1"/>
          <p:nvPr/>
        </p:nvSpPr>
        <p:spPr>
          <a:xfrm>
            <a:off x="9230689" y="566530"/>
            <a:ext cx="2961312" cy="3970318"/>
          </a:xfrm>
          <a:prstGeom prst="rect">
            <a:avLst/>
          </a:prstGeom>
          <a:noFill/>
        </p:spPr>
        <p:txBody>
          <a:bodyPr wrap="square" rtlCol="0">
            <a:spAutoFit/>
          </a:bodyPr>
          <a:lstStyle/>
          <a:p>
            <a:r>
              <a:rPr lang="en-US" dirty="0"/>
              <a:t>Attributed to Teresa Newman, 1920s-1940s</a:t>
            </a:r>
          </a:p>
          <a:p>
            <a:r>
              <a:rPr lang="en-US" dirty="0"/>
              <a:t>Another from the Robinson </a:t>
            </a:r>
          </a:p>
          <a:p>
            <a:r>
              <a:rPr lang="en-US" dirty="0"/>
              <a:t>Collection. The maker’s name </a:t>
            </a:r>
          </a:p>
          <a:p>
            <a:r>
              <a:rPr lang="en-US" dirty="0"/>
              <a:t>Attribution was made </a:t>
            </a:r>
            <a:r>
              <a:rPr lang="en-US" i="0" dirty="0">
                <a:solidFill>
                  <a:srgbClr val="30383D"/>
                </a:solidFill>
                <a:effectLst/>
                <a:latin typeface="Calabri"/>
              </a:rPr>
              <a:t>after seeing the exhibit of the Breazeale collection at the Huhugam Heritage Center and comparing the basket to the one pictured in Figure 75 on page 87 of the book about the Breazeale collection "The Pima and His Basket" by James Frank Breazeale.</a:t>
            </a:r>
            <a:endParaRPr lang="en-US" dirty="0">
              <a:latin typeface="Calabri"/>
            </a:endParaRPr>
          </a:p>
        </p:txBody>
      </p:sp>
      <p:pic>
        <p:nvPicPr>
          <p:cNvPr id="5124" name="Picture 4" descr="File: 'Z0011084'">
            <a:extLst>
              <a:ext uri="{FF2B5EF4-FFF2-40B4-BE49-F238E27FC236}">
                <a16:creationId xmlns:a16="http://schemas.microsoft.com/office/drawing/2014/main" id="{71B7C0A1-4639-CA2E-AEDD-A6176D2943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686" b="22440"/>
          <a:stretch/>
        </p:blipFill>
        <p:spPr bwMode="auto">
          <a:xfrm>
            <a:off x="699001" y="4987052"/>
            <a:ext cx="2899155" cy="12801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4E2318-1CC6-E700-73AB-E5D5D9CCB7AD}"/>
              </a:ext>
            </a:extLst>
          </p:cNvPr>
          <p:cNvSpPr txBox="1"/>
          <p:nvPr/>
        </p:nvSpPr>
        <p:spPr>
          <a:xfrm>
            <a:off x="3740727" y="5247409"/>
            <a:ext cx="8127552" cy="923330"/>
          </a:xfrm>
          <a:prstGeom prst="rect">
            <a:avLst/>
          </a:prstGeom>
          <a:noFill/>
        </p:spPr>
        <p:txBody>
          <a:bodyPr wrap="square" rtlCol="0">
            <a:spAutoFit/>
          </a:bodyPr>
          <a:lstStyle/>
          <a:p>
            <a:r>
              <a:rPr lang="en-US" dirty="0"/>
              <a:t>Train Pictorial basket, 1920-1940. Another depiction of a train on an unusually shaped basket that the weaver created to fit her design. From Carolann </a:t>
            </a:r>
            <a:r>
              <a:rPr lang="en-US" dirty="0" err="1"/>
              <a:t>Smurthwaite’s</a:t>
            </a:r>
            <a:r>
              <a:rPr lang="en-US" dirty="0"/>
              <a:t> collection. </a:t>
            </a:r>
          </a:p>
        </p:txBody>
      </p:sp>
    </p:spTree>
    <p:extLst>
      <p:ext uri="{BB962C8B-B14F-4D97-AF65-F5344CB8AC3E}">
        <p14:creationId xmlns:p14="http://schemas.microsoft.com/office/powerpoint/2010/main" val="3845944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CBC4-57EB-9E74-6266-A83EAE7793CB}"/>
              </a:ext>
            </a:extLst>
          </p:cNvPr>
          <p:cNvPicPr>
            <a:picLocks noChangeAspect="1"/>
          </p:cNvPicPr>
          <p:nvPr/>
        </p:nvPicPr>
        <p:blipFill>
          <a:blip r:embed="rId2"/>
          <a:stretch>
            <a:fillRect/>
          </a:stretch>
        </p:blipFill>
        <p:spPr>
          <a:xfrm>
            <a:off x="459652" y="376619"/>
            <a:ext cx="4580952" cy="6104762"/>
          </a:xfrm>
          <a:prstGeom prst="rect">
            <a:avLst/>
          </a:prstGeom>
        </p:spPr>
      </p:pic>
      <p:pic>
        <p:nvPicPr>
          <p:cNvPr id="6146" name="Picture 2" descr="File: 'Z0010863'">
            <a:extLst>
              <a:ext uri="{FF2B5EF4-FFF2-40B4-BE49-F238E27FC236}">
                <a16:creationId xmlns:a16="http://schemas.microsoft.com/office/drawing/2014/main" id="{27B78E33-DD6E-571C-7430-29AF6BE37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107" y="376619"/>
            <a:ext cx="4762500" cy="1952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C13400-CCEF-2616-448A-27004E9FEC71}"/>
              </a:ext>
            </a:extLst>
          </p:cNvPr>
          <p:cNvSpPr txBox="1"/>
          <p:nvPr/>
        </p:nvSpPr>
        <p:spPr>
          <a:xfrm>
            <a:off x="5277678" y="2792896"/>
            <a:ext cx="6887527" cy="1754326"/>
          </a:xfrm>
          <a:prstGeom prst="rect">
            <a:avLst/>
          </a:prstGeom>
          <a:noFill/>
        </p:spPr>
        <p:txBody>
          <a:bodyPr wrap="none" rtlCol="0">
            <a:spAutoFit/>
          </a:bodyPr>
          <a:lstStyle/>
          <a:p>
            <a:r>
              <a:rPr lang="en-US" dirty="0"/>
              <a:t>Tim Terry, Jr.  Calendar stick, 2004</a:t>
            </a:r>
          </a:p>
          <a:p>
            <a:r>
              <a:rPr lang="en-US" dirty="0"/>
              <a:t>The artist created a replica of a calendar stick from the mid-1800s. One </a:t>
            </a:r>
          </a:p>
          <a:p>
            <a:r>
              <a:rPr lang="en-US" dirty="0"/>
              <a:t>Of the images on the stick is a reminder of an 1859 meteor seen by the</a:t>
            </a:r>
          </a:p>
          <a:p>
            <a:r>
              <a:rPr lang="en-US" dirty="0"/>
              <a:t>Akimel O’odham. Remind people of the calendar stick in </a:t>
            </a:r>
            <a:r>
              <a:rPr lang="en-US" i="1" dirty="0"/>
              <a:t>Indigenous</a:t>
            </a:r>
          </a:p>
          <a:p>
            <a:r>
              <a:rPr lang="en-US" i="1" dirty="0"/>
              <a:t>Evolution. </a:t>
            </a:r>
            <a:r>
              <a:rPr lang="en-US" dirty="0"/>
              <a:t>Calendar sticks recorded important events in the maker’s life</a:t>
            </a:r>
          </a:p>
          <a:p>
            <a:r>
              <a:rPr lang="en-US" dirty="0"/>
              <a:t>and in the community. </a:t>
            </a:r>
          </a:p>
        </p:txBody>
      </p:sp>
    </p:spTree>
    <p:extLst>
      <p:ext uri="{BB962C8B-B14F-4D97-AF65-F5344CB8AC3E}">
        <p14:creationId xmlns:p14="http://schemas.microsoft.com/office/powerpoint/2010/main" val="3575735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15D3AA-D0E4-0F1A-7286-165EF9E5288A}"/>
              </a:ext>
            </a:extLst>
          </p:cNvPr>
          <p:cNvSpPr txBox="1"/>
          <p:nvPr/>
        </p:nvSpPr>
        <p:spPr>
          <a:xfrm>
            <a:off x="1820174" y="2777706"/>
            <a:ext cx="8924366" cy="2308324"/>
          </a:xfrm>
          <a:prstGeom prst="rect">
            <a:avLst/>
          </a:prstGeom>
          <a:noFill/>
        </p:spPr>
        <p:txBody>
          <a:bodyPr wrap="none" rtlCol="0">
            <a:spAutoFit/>
          </a:bodyPr>
          <a:lstStyle/>
          <a:p>
            <a:pPr algn="ctr"/>
            <a:r>
              <a:rPr lang="en-US" sz="7200" dirty="0"/>
              <a:t>Yoeme (Yaqui)</a:t>
            </a:r>
          </a:p>
          <a:p>
            <a:pPr algn="ctr"/>
            <a:r>
              <a:rPr lang="en-US" sz="7200" dirty="0"/>
              <a:t>Home in Two Countries</a:t>
            </a:r>
          </a:p>
        </p:txBody>
      </p:sp>
    </p:spTree>
    <p:extLst>
      <p:ext uri="{BB962C8B-B14F-4D97-AF65-F5344CB8AC3E}">
        <p14:creationId xmlns:p14="http://schemas.microsoft.com/office/powerpoint/2010/main" val="1321066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0ABE0B-5F92-CC98-302D-AC8B8CD82F8C}"/>
              </a:ext>
            </a:extLst>
          </p:cNvPr>
          <p:cNvPicPr>
            <a:picLocks noChangeAspect="1"/>
          </p:cNvPicPr>
          <p:nvPr/>
        </p:nvPicPr>
        <p:blipFill>
          <a:blip r:embed="rId2"/>
          <a:stretch>
            <a:fillRect/>
          </a:stretch>
        </p:blipFill>
        <p:spPr>
          <a:xfrm>
            <a:off x="397306" y="376619"/>
            <a:ext cx="4580952" cy="6104762"/>
          </a:xfrm>
          <a:prstGeom prst="rect">
            <a:avLst/>
          </a:prstGeom>
        </p:spPr>
      </p:pic>
      <p:sp>
        <p:nvSpPr>
          <p:cNvPr id="2" name="TextBox 1">
            <a:extLst>
              <a:ext uri="{FF2B5EF4-FFF2-40B4-BE49-F238E27FC236}">
                <a16:creationId xmlns:a16="http://schemas.microsoft.com/office/drawing/2014/main" id="{A8E13552-DF8C-BE5C-071A-526B948C4E0D}"/>
              </a:ext>
            </a:extLst>
          </p:cNvPr>
          <p:cNvSpPr txBox="1"/>
          <p:nvPr/>
        </p:nvSpPr>
        <p:spPr>
          <a:xfrm>
            <a:off x="5772727" y="1145309"/>
            <a:ext cx="6459269" cy="5909310"/>
          </a:xfrm>
          <a:prstGeom prst="rect">
            <a:avLst/>
          </a:prstGeom>
          <a:noFill/>
        </p:spPr>
        <p:txBody>
          <a:bodyPr wrap="none" rtlCol="0">
            <a:spAutoFit/>
          </a:bodyPr>
          <a:lstStyle/>
          <a:p>
            <a:r>
              <a:rPr lang="en-US" dirty="0"/>
              <a:t>Mention that the Huhugam  were living along rivers that flowed</a:t>
            </a:r>
          </a:p>
          <a:p>
            <a:r>
              <a:rPr lang="en-US" dirty="0"/>
              <a:t>year round in central and southern Arizona and into northern</a:t>
            </a:r>
          </a:p>
          <a:p>
            <a:r>
              <a:rPr lang="en-US" dirty="0"/>
              <a:t>Mexico. </a:t>
            </a:r>
          </a:p>
          <a:p>
            <a:endParaRPr lang="en-US" dirty="0"/>
          </a:p>
          <a:p>
            <a:r>
              <a:rPr lang="en-US" dirty="0"/>
              <a:t>Homes were pithouses from 1 C. E. to 1450 C. E. with walled</a:t>
            </a:r>
          </a:p>
          <a:p>
            <a:r>
              <a:rPr lang="en-US" dirty="0"/>
              <a:t>in rectangular adobe structures built between 1150 and 1450 C. E.</a:t>
            </a:r>
          </a:p>
          <a:p>
            <a:endParaRPr lang="en-US" dirty="0"/>
          </a:p>
          <a:p>
            <a:r>
              <a:rPr lang="en-US" dirty="0"/>
              <a:t>They were successful farmers growing corn, beans, squash, gourds,</a:t>
            </a:r>
          </a:p>
          <a:p>
            <a:r>
              <a:rPr lang="en-US" dirty="0"/>
              <a:t>pumpkins, amaranth and cotton. </a:t>
            </a:r>
          </a:p>
          <a:p>
            <a:endParaRPr lang="en-US" dirty="0"/>
          </a:p>
          <a:p>
            <a:r>
              <a:rPr lang="en-US" dirty="0"/>
              <a:t>Their ovens were stone-lined pits where agave hearts and cholla </a:t>
            </a:r>
          </a:p>
          <a:p>
            <a:r>
              <a:rPr lang="en-US" dirty="0"/>
              <a:t>buds were baked. </a:t>
            </a:r>
          </a:p>
          <a:p>
            <a:endParaRPr lang="en-US" dirty="0"/>
          </a:p>
          <a:p>
            <a:r>
              <a:rPr lang="en-US" dirty="0"/>
              <a:t>We have a section on the panel called “Collapse of Large Villages”</a:t>
            </a:r>
          </a:p>
          <a:p>
            <a:r>
              <a:rPr lang="en-US" dirty="0"/>
              <a:t>that refers to a period around 1450 C. E. to 1700 C. E. when</a:t>
            </a:r>
          </a:p>
          <a:p>
            <a:r>
              <a:rPr lang="en-US" dirty="0"/>
              <a:t>floods, drought, and/or social unrest led to movement away from</a:t>
            </a:r>
          </a:p>
          <a:p>
            <a:r>
              <a:rPr lang="en-US" dirty="0"/>
              <a:t> large villages. </a:t>
            </a:r>
          </a:p>
          <a:p>
            <a:endParaRPr lang="en-US" dirty="0"/>
          </a:p>
          <a:p>
            <a:r>
              <a:rPr lang="en-US" dirty="0"/>
              <a:t>No one “vanished.”  Some Hopi migration stories speak of </a:t>
            </a:r>
          </a:p>
          <a:p>
            <a:r>
              <a:rPr lang="en-US" dirty="0"/>
              <a:t>movement from this area. </a:t>
            </a:r>
          </a:p>
          <a:p>
            <a:endParaRPr lang="en-US" dirty="0"/>
          </a:p>
        </p:txBody>
      </p:sp>
    </p:spTree>
    <p:extLst>
      <p:ext uri="{BB962C8B-B14F-4D97-AF65-F5344CB8AC3E}">
        <p14:creationId xmlns:p14="http://schemas.microsoft.com/office/powerpoint/2010/main" val="312468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B0583-3B1D-58BE-0916-795A101716D9}"/>
              </a:ext>
            </a:extLst>
          </p:cNvPr>
          <p:cNvPicPr>
            <a:picLocks noChangeAspect="1"/>
          </p:cNvPicPr>
          <p:nvPr/>
        </p:nvPicPr>
        <p:blipFill>
          <a:blip r:embed="rId2"/>
          <a:stretch>
            <a:fillRect/>
          </a:stretch>
        </p:blipFill>
        <p:spPr>
          <a:xfrm>
            <a:off x="3043619" y="1138524"/>
            <a:ext cx="6104762" cy="4580952"/>
          </a:xfrm>
          <a:prstGeom prst="rect">
            <a:avLst/>
          </a:prstGeom>
        </p:spPr>
      </p:pic>
    </p:spTree>
    <p:extLst>
      <p:ext uri="{BB962C8B-B14F-4D97-AF65-F5344CB8AC3E}">
        <p14:creationId xmlns:p14="http://schemas.microsoft.com/office/powerpoint/2010/main" val="3128962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5FAA5-72B5-40B3-EF34-04F0F5A6620B}"/>
              </a:ext>
            </a:extLst>
          </p:cNvPr>
          <p:cNvPicPr>
            <a:picLocks noChangeAspect="1"/>
          </p:cNvPicPr>
          <p:nvPr/>
        </p:nvPicPr>
        <p:blipFill rotWithShape="1">
          <a:blip r:embed="rId2"/>
          <a:srcRect l="26061" r="24687"/>
          <a:stretch/>
        </p:blipFill>
        <p:spPr>
          <a:xfrm>
            <a:off x="149087" y="267289"/>
            <a:ext cx="2256183" cy="6104762"/>
          </a:xfrm>
          <a:prstGeom prst="rect">
            <a:avLst/>
          </a:prstGeom>
        </p:spPr>
      </p:pic>
      <p:sp>
        <p:nvSpPr>
          <p:cNvPr id="4" name="TextBox 3">
            <a:extLst>
              <a:ext uri="{FF2B5EF4-FFF2-40B4-BE49-F238E27FC236}">
                <a16:creationId xmlns:a16="http://schemas.microsoft.com/office/drawing/2014/main" id="{EA0CFFE2-DE22-A0B4-61AA-84A365FFDCD3}"/>
              </a:ext>
            </a:extLst>
          </p:cNvPr>
          <p:cNvSpPr txBox="1"/>
          <p:nvPr/>
        </p:nvSpPr>
        <p:spPr>
          <a:xfrm>
            <a:off x="2715208" y="267290"/>
            <a:ext cx="6431124" cy="1477328"/>
          </a:xfrm>
          <a:prstGeom prst="rect">
            <a:avLst/>
          </a:prstGeom>
          <a:noFill/>
        </p:spPr>
        <p:txBody>
          <a:bodyPr wrap="square">
            <a:spAutoFit/>
          </a:bodyPr>
          <a:lstStyle/>
          <a:p>
            <a:pPr marL="0" marR="0" hangingPunct="0">
              <a:spcBef>
                <a:spcPts val="0"/>
              </a:spcBef>
              <a:spcAft>
                <a:spcPts val="0"/>
              </a:spcAft>
            </a:pPr>
            <a:r>
              <a:rPr lang="en-US" i="1" dirty="0">
                <a:effectLst/>
                <a:latin typeface="Times New Roman" panose="02020603050405020304" pitchFamily="18" charset="0"/>
                <a:ea typeface="Times New Roman" panose="02020603050405020304" pitchFamily="18" charset="0"/>
              </a:rPr>
              <a:t>We can travel 400 miles to the south and return to our ancestral land near the ocean. We retain 485,000 hectares in the State of Sonora, Mexico, despite many wars that took place to remove us from the land.</a:t>
            </a:r>
            <a:r>
              <a:rPr lang="en-US" i="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Our relatives in Rio Yaqui still follow the ways of our ancestors</a:t>
            </a:r>
            <a:r>
              <a:rPr lang="en-US" i="0" dirty="0">
                <a:effectLst/>
                <a:latin typeface="Times New Roman" panose="02020603050405020304" pitchFamily="18" charset="0"/>
                <a:ea typeface="Times New Roman" panose="02020603050405020304" pitchFamily="18" charset="0"/>
              </a:rPr>
              <a:t>. Amalia A.M. Reyes, Pascua Yaqui, 2000.</a:t>
            </a:r>
            <a:endParaRPr lang="en-US" i="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B356C461-B08A-8C8B-E095-D61AF36AFDD1}"/>
              </a:ext>
            </a:extLst>
          </p:cNvPr>
          <p:cNvSpPr txBox="1"/>
          <p:nvPr/>
        </p:nvSpPr>
        <p:spPr>
          <a:xfrm>
            <a:off x="2985796" y="2080727"/>
            <a:ext cx="9438481" cy="3693319"/>
          </a:xfrm>
          <a:prstGeom prst="rect">
            <a:avLst/>
          </a:prstGeom>
          <a:noFill/>
        </p:spPr>
        <p:txBody>
          <a:bodyPr wrap="none" rtlCol="0">
            <a:spAutoFit/>
          </a:bodyPr>
          <a:lstStyle/>
          <a:p>
            <a:r>
              <a:rPr lang="en-US" dirty="0"/>
              <a:t>Home is the Rio Yaqui area of Sonora. Warfare with the Spanish and Mexican governments led</a:t>
            </a:r>
          </a:p>
          <a:p>
            <a:r>
              <a:rPr lang="en-US" dirty="0"/>
              <a:t>to them, by 1910, being the most dispersed Indians in North America with thousands enslaved and</a:t>
            </a:r>
          </a:p>
          <a:p>
            <a:r>
              <a:rPr lang="en-US" dirty="0"/>
              <a:t>deported to the rubber plantations of the Yucatan.</a:t>
            </a:r>
          </a:p>
          <a:p>
            <a:r>
              <a:rPr lang="en-US" dirty="0"/>
              <a:t>They established communities in Penjamo, Guadalupe, Yoem Pueblo (Marana) Old Pascua, Pascua</a:t>
            </a:r>
          </a:p>
          <a:p>
            <a:r>
              <a:rPr lang="en-US" dirty="0"/>
              <a:t>Yaqui and Barrio Libre. New Pascua was the name given to the 200 acres of reservation land near</a:t>
            </a:r>
          </a:p>
          <a:p>
            <a:r>
              <a:rPr lang="en-US" dirty="0"/>
              <a:t> Tucson in 1964, and in 1978, the Yaqui became a federally recognized tribe.</a:t>
            </a:r>
          </a:p>
          <a:p>
            <a:endParaRPr lang="en-US" dirty="0"/>
          </a:p>
          <a:p>
            <a:r>
              <a:rPr lang="en-US" dirty="0"/>
              <a:t>Modern Yaqui has 65% of words borrowed from the Spanish. The Jesuits relationships with the</a:t>
            </a:r>
          </a:p>
          <a:p>
            <a:r>
              <a:rPr lang="en-US" dirty="0"/>
              <a:t>Yaqui was quite different than that of the Franciscans in the New Mexico Pueblos. The result </a:t>
            </a:r>
          </a:p>
          <a:p>
            <a:r>
              <a:rPr lang="en-US" dirty="0"/>
              <a:t>created not just a merging of language but of customs. </a:t>
            </a:r>
          </a:p>
          <a:p>
            <a:endParaRPr lang="en-US" dirty="0"/>
          </a:p>
          <a:p>
            <a:endParaRPr lang="en-US" dirty="0"/>
          </a:p>
          <a:p>
            <a:endParaRPr lang="en-US" dirty="0"/>
          </a:p>
        </p:txBody>
      </p:sp>
    </p:spTree>
    <p:extLst>
      <p:ext uri="{BB962C8B-B14F-4D97-AF65-F5344CB8AC3E}">
        <p14:creationId xmlns:p14="http://schemas.microsoft.com/office/powerpoint/2010/main" val="3877161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99131E-1DFD-4B47-F8EF-998C84014FC9}"/>
              </a:ext>
            </a:extLst>
          </p:cNvPr>
          <p:cNvPicPr>
            <a:picLocks noChangeAspect="1"/>
          </p:cNvPicPr>
          <p:nvPr/>
        </p:nvPicPr>
        <p:blipFill>
          <a:blip r:embed="rId2"/>
          <a:stretch>
            <a:fillRect/>
          </a:stretch>
        </p:blipFill>
        <p:spPr>
          <a:xfrm>
            <a:off x="95146" y="0"/>
            <a:ext cx="6104762" cy="4580952"/>
          </a:xfrm>
          <a:prstGeom prst="rect">
            <a:avLst/>
          </a:prstGeom>
        </p:spPr>
      </p:pic>
      <p:sp>
        <p:nvSpPr>
          <p:cNvPr id="3" name="TextBox 2">
            <a:extLst>
              <a:ext uri="{FF2B5EF4-FFF2-40B4-BE49-F238E27FC236}">
                <a16:creationId xmlns:a16="http://schemas.microsoft.com/office/drawing/2014/main" id="{FC20C776-2198-310C-2FEA-D056370836E2}"/>
              </a:ext>
            </a:extLst>
          </p:cNvPr>
          <p:cNvSpPr txBox="1"/>
          <p:nvPr/>
        </p:nvSpPr>
        <p:spPr>
          <a:xfrm>
            <a:off x="6802016" y="671804"/>
            <a:ext cx="5417830" cy="1200329"/>
          </a:xfrm>
          <a:prstGeom prst="rect">
            <a:avLst/>
          </a:prstGeom>
          <a:noFill/>
        </p:spPr>
        <p:txBody>
          <a:bodyPr wrap="none" rtlCol="0">
            <a:spAutoFit/>
          </a:bodyPr>
          <a:lstStyle/>
          <a:p>
            <a:r>
              <a:rPr lang="en-US" dirty="0"/>
              <a:t>Janet Cantley went down to the Rio Yaqui and </a:t>
            </a:r>
          </a:p>
          <a:p>
            <a:r>
              <a:rPr lang="en-US" dirty="0"/>
              <a:t>Collected some of the clothing and baskets shown here.</a:t>
            </a:r>
          </a:p>
          <a:p>
            <a:r>
              <a:rPr lang="en-US" dirty="0"/>
              <a:t>The Maldonado family of Guadalupe Merced, Beatrice</a:t>
            </a:r>
          </a:p>
          <a:p>
            <a:r>
              <a:rPr lang="en-US" dirty="0"/>
              <a:t>and Alex created many of the pieces in these cases. </a:t>
            </a:r>
          </a:p>
        </p:txBody>
      </p:sp>
      <p:pic>
        <p:nvPicPr>
          <p:cNvPr id="4" name="Picture 3">
            <a:extLst>
              <a:ext uri="{FF2B5EF4-FFF2-40B4-BE49-F238E27FC236}">
                <a16:creationId xmlns:a16="http://schemas.microsoft.com/office/drawing/2014/main" id="{310908E6-63E6-68B3-2B4C-0C7294D03038}"/>
              </a:ext>
            </a:extLst>
          </p:cNvPr>
          <p:cNvPicPr>
            <a:picLocks noChangeAspect="1"/>
          </p:cNvPicPr>
          <p:nvPr/>
        </p:nvPicPr>
        <p:blipFill>
          <a:blip r:embed="rId3"/>
          <a:stretch>
            <a:fillRect/>
          </a:stretch>
        </p:blipFill>
        <p:spPr>
          <a:xfrm>
            <a:off x="6274706" y="2070388"/>
            <a:ext cx="2468880" cy="3291840"/>
          </a:xfrm>
          <a:prstGeom prst="rect">
            <a:avLst/>
          </a:prstGeom>
        </p:spPr>
      </p:pic>
      <p:sp>
        <p:nvSpPr>
          <p:cNvPr id="5" name="TextBox 4">
            <a:extLst>
              <a:ext uri="{FF2B5EF4-FFF2-40B4-BE49-F238E27FC236}">
                <a16:creationId xmlns:a16="http://schemas.microsoft.com/office/drawing/2014/main" id="{D9DC981F-4137-638D-F58A-A66286B29A93}"/>
              </a:ext>
            </a:extLst>
          </p:cNvPr>
          <p:cNvSpPr txBox="1"/>
          <p:nvPr/>
        </p:nvSpPr>
        <p:spPr>
          <a:xfrm>
            <a:off x="8855765" y="2290476"/>
            <a:ext cx="3432543" cy="2585323"/>
          </a:xfrm>
          <a:prstGeom prst="rect">
            <a:avLst/>
          </a:prstGeom>
          <a:noFill/>
        </p:spPr>
        <p:txBody>
          <a:bodyPr wrap="none" rtlCol="0">
            <a:spAutoFit/>
          </a:bodyPr>
          <a:lstStyle/>
          <a:p>
            <a:r>
              <a:rPr lang="en-US" dirty="0"/>
              <a:t>Beatrice Maldonado, </a:t>
            </a:r>
          </a:p>
          <a:p>
            <a:r>
              <a:rPr lang="en-US" dirty="0"/>
              <a:t>Flower World Gourd, 2004</a:t>
            </a:r>
          </a:p>
          <a:p>
            <a:r>
              <a:rPr lang="en-US" dirty="0"/>
              <a:t>the Flower World is one of</a:t>
            </a:r>
          </a:p>
          <a:p>
            <a:r>
              <a:rPr lang="en-US" dirty="0"/>
              <a:t>several Yoeme worlds. It is</a:t>
            </a:r>
          </a:p>
          <a:p>
            <a:r>
              <a:rPr lang="en-US" dirty="0"/>
              <a:t>a metaphor for all that is good and</a:t>
            </a:r>
          </a:p>
          <a:p>
            <a:r>
              <a:rPr lang="en-US" dirty="0"/>
              <a:t>beautiful. The flowers on the</a:t>
            </a:r>
          </a:p>
          <a:p>
            <a:r>
              <a:rPr lang="en-US" dirty="0"/>
              <a:t>blouse are also a reference to</a:t>
            </a:r>
          </a:p>
          <a:p>
            <a:r>
              <a:rPr lang="en-US" dirty="0"/>
              <a:t>the Flower World.</a:t>
            </a:r>
          </a:p>
          <a:p>
            <a:endParaRPr lang="en-US" dirty="0"/>
          </a:p>
        </p:txBody>
      </p:sp>
    </p:spTree>
    <p:extLst>
      <p:ext uri="{BB962C8B-B14F-4D97-AF65-F5344CB8AC3E}">
        <p14:creationId xmlns:p14="http://schemas.microsoft.com/office/powerpoint/2010/main" val="2114003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E60AD5A3-5108-9223-FA09-E23D9CA55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672" y="8759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20CE14D-3DED-E617-664C-AA78BA6C0587}"/>
              </a:ext>
            </a:extLst>
          </p:cNvPr>
          <p:cNvSpPr txBox="1"/>
          <p:nvPr/>
        </p:nvSpPr>
        <p:spPr>
          <a:xfrm>
            <a:off x="4621696" y="566530"/>
            <a:ext cx="7741350" cy="3693319"/>
          </a:xfrm>
          <a:prstGeom prst="rect">
            <a:avLst/>
          </a:prstGeom>
          <a:noFill/>
        </p:spPr>
        <p:txBody>
          <a:bodyPr wrap="none" rtlCol="0">
            <a:spAutoFit/>
          </a:bodyPr>
          <a:lstStyle/>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dirty="0">
                <a:solidFill>
                  <a:srgbClr val="000000"/>
                </a:solidFill>
                <a:effectLst/>
                <a:latin typeface="Calabri"/>
                <a:ea typeface="Times New Roman" panose="02020603050405020304" pitchFamily="18" charset="0"/>
                <a:cs typeface="Arial" panose="020B0604020202020204" pitchFamily="34" charset="0"/>
              </a:rPr>
              <a:t>Merced Maldonado (b. 1956), Pascua Yaqui. Torim mask, 2004.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endParaRPr lang="en-US" dirty="0">
              <a:solidFill>
                <a:srgbClr val="000000"/>
              </a:solidFill>
              <a:latin typeface="Calabri"/>
              <a:ea typeface="Times New Roman" panose="02020603050405020304" pitchFamily="18" charset="0"/>
              <a:cs typeface="Arial" panose="020B0604020202020204" pitchFamily="34" charset="0"/>
            </a:endParaRP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“This is the mask of Torim. He’s like a tree rat. In our stories, he is the first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drummer, but we also call him Tampaleo. But he doesn’t just drum, he also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carries a melody. He whistles through his teeth, and he’s the one that originated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our cane flute. We don’t have teeth like he does or a mouth shaped like his;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his mouth is actually like a flute. The red spots on his chin represent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pomegranates When I made this mask, I imagined that he was eating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pomegranates--really enjoying them--and he’s got all these seeds on his chin.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I carved the teeth out of a buffalo rib that I had at home, because I wanted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something that was just like teeth. You can see the little hole that he would be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i="1" dirty="0">
                <a:solidFill>
                  <a:srgbClr val="000000"/>
                </a:solidFill>
                <a:effectLst/>
                <a:latin typeface="Calabri"/>
                <a:ea typeface="Times New Roman" panose="02020603050405020304" pitchFamily="18" charset="0"/>
                <a:cs typeface="Arial" panose="020B0604020202020204" pitchFamily="34" charset="0"/>
              </a:rPr>
              <a:t>whistling through. So this is Torim.”  </a:t>
            </a:r>
            <a:r>
              <a:rPr lang="en-US" dirty="0">
                <a:solidFill>
                  <a:srgbClr val="000000"/>
                </a:solidFill>
                <a:effectLst/>
                <a:latin typeface="Calabri"/>
                <a:ea typeface="Times New Roman" panose="02020603050405020304" pitchFamily="18" charset="0"/>
                <a:cs typeface="Arial" panose="020B0604020202020204" pitchFamily="34" charset="0"/>
              </a:rPr>
              <a:t>Merced Maldonado</a:t>
            </a:r>
            <a:endParaRPr lang="en-US" dirty="0">
              <a:effectLst/>
              <a:latin typeface="Calabri"/>
              <a:ea typeface="Times New Roman" panose="02020603050405020304" pitchFamily="18" charset="0"/>
            </a:endParaRP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Lst>
            </a:pPr>
            <a:r>
              <a:rPr lang="en-US" dirty="0">
                <a:solidFill>
                  <a:srgbClr val="000000"/>
                </a:solidFill>
                <a:effectLst/>
                <a:latin typeface="Calabri"/>
                <a:ea typeface="Times New Roman" panose="02020603050405020304" pitchFamily="18" charset="0"/>
                <a:cs typeface="Arial" panose="020B0604020202020204" pitchFamily="34" charset="0"/>
              </a:rPr>
              <a:t> </a:t>
            </a:r>
            <a:endParaRPr lang="en-US" dirty="0">
              <a:effectLst/>
              <a:latin typeface="Calabri"/>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038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6342E4-3697-E0D7-5EB7-0606AF2FC5BD}"/>
              </a:ext>
            </a:extLst>
          </p:cNvPr>
          <p:cNvPicPr>
            <a:picLocks noChangeAspect="1"/>
          </p:cNvPicPr>
          <p:nvPr/>
        </p:nvPicPr>
        <p:blipFill>
          <a:blip r:embed="rId2"/>
          <a:stretch>
            <a:fillRect/>
          </a:stretch>
        </p:blipFill>
        <p:spPr>
          <a:xfrm>
            <a:off x="82628" y="0"/>
            <a:ext cx="4572396" cy="6096528"/>
          </a:xfrm>
          <a:prstGeom prst="rect">
            <a:avLst/>
          </a:prstGeom>
        </p:spPr>
      </p:pic>
      <p:sp>
        <p:nvSpPr>
          <p:cNvPr id="3" name="TextBox 2">
            <a:extLst>
              <a:ext uri="{FF2B5EF4-FFF2-40B4-BE49-F238E27FC236}">
                <a16:creationId xmlns:a16="http://schemas.microsoft.com/office/drawing/2014/main" id="{94521F9A-1578-8B91-E1CE-C5D39EEF24F4}"/>
              </a:ext>
            </a:extLst>
          </p:cNvPr>
          <p:cNvSpPr txBox="1"/>
          <p:nvPr/>
        </p:nvSpPr>
        <p:spPr>
          <a:xfrm>
            <a:off x="5088835" y="477078"/>
            <a:ext cx="7224991" cy="3416320"/>
          </a:xfrm>
          <a:prstGeom prst="rect">
            <a:avLst/>
          </a:prstGeom>
          <a:noFill/>
        </p:spPr>
        <p:txBody>
          <a:bodyPr wrap="none" rtlCol="0">
            <a:spAutoFit/>
          </a:bodyPr>
          <a:lstStyle/>
          <a:p>
            <a:r>
              <a:rPr lang="en-US" sz="1800" dirty="0">
                <a:solidFill>
                  <a:srgbClr val="000000"/>
                </a:solidFill>
                <a:effectLst/>
                <a:latin typeface="Calabri"/>
                <a:ea typeface="Times New Roman" panose="02020603050405020304" pitchFamily="18" charset="0"/>
                <a:cs typeface="Arial" panose="020B0604020202020204" pitchFamily="34" charset="0"/>
              </a:rPr>
              <a:t>Merced Maldonado (b. 1956), Pascua Yaqui. Sea horse rattle, 2004. </a:t>
            </a:r>
          </a:p>
          <a:p>
            <a:r>
              <a:rPr lang="en-US" sz="1800" dirty="0">
                <a:solidFill>
                  <a:srgbClr val="000000"/>
                </a:solidFill>
                <a:effectLst/>
                <a:latin typeface="Calabri"/>
                <a:ea typeface="Times New Roman" panose="02020603050405020304" pitchFamily="18" charset="0"/>
                <a:cs typeface="Arial" panose="020B0604020202020204" pitchFamily="34" charset="0"/>
              </a:rPr>
              <a:t>“</a:t>
            </a:r>
            <a:r>
              <a:rPr lang="en-US" sz="1800" i="1" dirty="0">
                <a:solidFill>
                  <a:srgbClr val="000000"/>
                </a:solidFill>
                <a:effectLst/>
                <a:latin typeface="Calabri"/>
                <a:ea typeface="Times New Roman" panose="02020603050405020304" pitchFamily="18" charset="0"/>
                <a:cs typeface="Arial" panose="020B0604020202020204" pitchFamily="34" charset="0"/>
              </a:rPr>
              <a:t>My dad used to bring us sea horses from Rio Yaqui, and he would give</a:t>
            </a:r>
          </a:p>
          <a:p>
            <a:r>
              <a:rPr lang="en-US" sz="1800" i="1" dirty="0">
                <a:solidFill>
                  <a:srgbClr val="000000"/>
                </a:solidFill>
                <a:effectLst/>
                <a:latin typeface="Calabri"/>
                <a:ea typeface="Times New Roman" panose="02020603050405020304" pitchFamily="18" charset="0"/>
                <a:cs typeface="Arial" panose="020B0604020202020204" pitchFamily="34" charset="0"/>
              </a:rPr>
              <a:t> them to us for good luck. My dad would say when times are bad, you have</a:t>
            </a:r>
          </a:p>
          <a:p>
            <a:r>
              <a:rPr lang="en-US" sz="1800" i="1" dirty="0">
                <a:solidFill>
                  <a:srgbClr val="000000"/>
                </a:solidFill>
                <a:effectLst/>
                <a:latin typeface="Calabri"/>
                <a:ea typeface="Times New Roman" panose="02020603050405020304" pitchFamily="18" charset="0"/>
                <a:cs typeface="Arial" panose="020B0604020202020204" pitchFamily="34" charset="0"/>
              </a:rPr>
              <a:t> to remember the sea horse. When the currents is against him, he grabs </a:t>
            </a:r>
          </a:p>
          <a:p>
            <a:r>
              <a:rPr lang="en-US" i="1" dirty="0">
                <a:solidFill>
                  <a:srgbClr val="000000"/>
                </a:solidFill>
                <a:latin typeface="Calabri"/>
                <a:ea typeface="Times New Roman" panose="02020603050405020304" pitchFamily="18" charset="0"/>
                <a:cs typeface="Arial" panose="020B0604020202020204" pitchFamily="34" charset="0"/>
              </a:rPr>
              <a:t>o</a:t>
            </a:r>
            <a:r>
              <a:rPr lang="en-US" sz="1800" i="1" dirty="0">
                <a:solidFill>
                  <a:srgbClr val="000000"/>
                </a:solidFill>
                <a:effectLst/>
                <a:latin typeface="Calabri"/>
                <a:ea typeface="Times New Roman" panose="02020603050405020304" pitchFamily="18" charset="0"/>
                <a:cs typeface="Arial" panose="020B0604020202020204" pitchFamily="34" charset="0"/>
              </a:rPr>
              <a:t>nto that seaweed and he holds on with his tail and all that force just goes</a:t>
            </a:r>
          </a:p>
          <a:p>
            <a:r>
              <a:rPr lang="en-US" sz="1800" i="1" dirty="0">
                <a:solidFill>
                  <a:srgbClr val="000000"/>
                </a:solidFill>
                <a:effectLst/>
                <a:latin typeface="Calabri"/>
                <a:ea typeface="Times New Roman" panose="02020603050405020304" pitchFamily="18" charset="0"/>
                <a:cs typeface="Arial" panose="020B0604020202020204" pitchFamily="34" charset="0"/>
              </a:rPr>
              <a:t> past him. </a:t>
            </a:r>
          </a:p>
          <a:p>
            <a:r>
              <a:rPr lang="en-US" sz="1800" i="1" dirty="0">
                <a:solidFill>
                  <a:srgbClr val="000000"/>
                </a:solidFill>
                <a:effectLst/>
                <a:latin typeface="Calabri"/>
                <a:ea typeface="Times New Roman" panose="02020603050405020304" pitchFamily="18" charset="0"/>
                <a:cs typeface="Arial" panose="020B0604020202020204" pitchFamily="34" charset="0"/>
              </a:rPr>
              <a:t>And when the current changes, then it carries him forward. And that’s </a:t>
            </a:r>
          </a:p>
          <a:p>
            <a:r>
              <a:rPr lang="en-US" sz="1800" i="1" dirty="0">
                <a:solidFill>
                  <a:srgbClr val="000000"/>
                </a:solidFill>
                <a:effectLst/>
                <a:latin typeface="Calabri"/>
                <a:ea typeface="Times New Roman" panose="02020603050405020304" pitchFamily="18" charset="0"/>
                <a:cs typeface="Arial" panose="020B0604020202020204" pitchFamily="34" charset="0"/>
              </a:rPr>
              <a:t>the way life is. There will be times when everything is against you and </a:t>
            </a:r>
          </a:p>
          <a:p>
            <a:r>
              <a:rPr lang="en-US" sz="1800" i="1" dirty="0">
                <a:solidFill>
                  <a:srgbClr val="000000"/>
                </a:solidFill>
                <a:effectLst/>
                <a:latin typeface="Calabri"/>
                <a:ea typeface="Times New Roman" panose="02020603050405020304" pitchFamily="18" charset="0"/>
                <a:cs typeface="Arial" panose="020B0604020202020204" pitchFamily="34" charset="0"/>
              </a:rPr>
              <a:t>you’re trying to swim against the current. So the seahorse teaches you to </a:t>
            </a:r>
          </a:p>
          <a:p>
            <a:r>
              <a:rPr lang="en-US" sz="1800" i="1" dirty="0">
                <a:solidFill>
                  <a:srgbClr val="000000"/>
                </a:solidFill>
                <a:effectLst/>
                <a:latin typeface="Calabri"/>
                <a:ea typeface="Times New Roman" panose="02020603050405020304" pitchFamily="18" charset="0"/>
                <a:cs typeface="Arial" panose="020B0604020202020204" pitchFamily="34" charset="0"/>
              </a:rPr>
              <a:t>hold on during the hard times when everything’s against you and save your</a:t>
            </a:r>
          </a:p>
          <a:p>
            <a:r>
              <a:rPr lang="en-US" sz="1800" i="1" dirty="0">
                <a:solidFill>
                  <a:srgbClr val="000000"/>
                </a:solidFill>
                <a:effectLst/>
                <a:latin typeface="Calabri"/>
                <a:ea typeface="Times New Roman" panose="02020603050405020304" pitchFamily="18" charset="0"/>
                <a:cs typeface="Arial" panose="020B0604020202020204" pitchFamily="34" charset="0"/>
              </a:rPr>
              <a:t> energy, and when things change, you’re full of energy and ready to go.” </a:t>
            </a:r>
          </a:p>
          <a:p>
            <a:r>
              <a:rPr lang="en-US" sz="1800" dirty="0">
                <a:solidFill>
                  <a:srgbClr val="000000"/>
                </a:solidFill>
                <a:effectLst/>
                <a:latin typeface="Calabri"/>
                <a:ea typeface="Times New Roman" panose="02020603050405020304" pitchFamily="18" charset="0"/>
                <a:cs typeface="Arial" panose="020B0604020202020204" pitchFamily="34" charset="0"/>
              </a:rPr>
              <a:t>Merced Maldonado</a:t>
            </a:r>
            <a:endParaRPr lang="en-US" dirty="0">
              <a:latin typeface="Calabri"/>
            </a:endParaRPr>
          </a:p>
        </p:txBody>
      </p:sp>
    </p:spTree>
    <p:extLst>
      <p:ext uri="{BB962C8B-B14F-4D97-AF65-F5344CB8AC3E}">
        <p14:creationId xmlns:p14="http://schemas.microsoft.com/office/powerpoint/2010/main" val="1350333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178E9-1C6C-854F-3F41-1754BB1F7910}"/>
              </a:ext>
            </a:extLst>
          </p:cNvPr>
          <p:cNvPicPr>
            <a:picLocks noChangeAspect="1"/>
          </p:cNvPicPr>
          <p:nvPr/>
        </p:nvPicPr>
        <p:blipFill>
          <a:blip r:embed="rId2"/>
          <a:stretch>
            <a:fillRect/>
          </a:stretch>
        </p:blipFill>
        <p:spPr>
          <a:xfrm>
            <a:off x="102012" y="180992"/>
            <a:ext cx="6104762" cy="4580952"/>
          </a:xfrm>
          <a:prstGeom prst="rect">
            <a:avLst/>
          </a:prstGeom>
        </p:spPr>
      </p:pic>
      <p:sp>
        <p:nvSpPr>
          <p:cNvPr id="4" name="TextBox 3">
            <a:extLst>
              <a:ext uri="{FF2B5EF4-FFF2-40B4-BE49-F238E27FC236}">
                <a16:creationId xmlns:a16="http://schemas.microsoft.com/office/drawing/2014/main" id="{0F18A761-FD79-8D0C-5917-583CFCB9FE55}"/>
              </a:ext>
            </a:extLst>
          </p:cNvPr>
          <p:cNvSpPr txBox="1"/>
          <p:nvPr/>
        </p:nvSpPr>
        <p:spPr>
          <a:xfrm>
            <a:off x="6540759" y="830424"/>
            <a:ext cx="5692840" cy="3139321"/>
          </a:xfrm>
          <a:prstGeom prst="rect">
            <a:avLst/>
          </a:prstGeom>
          <a:noFill/>
        </p:spPr>
        <p:txBody>
          <a:bodyPr wrap="none" rtlCol="0">
            <a:spAutoFit/>
          </a:bodyPr>
          <a:lstStyle/>
          <a:p>
            <a:r>
              <a:rPr lang="en-US" sz="1800" i="1" dirty="0">
                <a:effectLst/>
                <a:latin typeface="Calabri"/>
                <a:ea typeface="Times New Roman" panose="02020603050405020304" pitchFamily="18" charset="0"/>
              </a:rPr>
              <a:t>As a Pascola when we’re in ceremonies, especially funerals</a:t>
            </a:r>
          </a:p>
          <a:p>
            <a:r>
              <a:rPr lang="en-US" sz="1800" i="1" dirty="0">
                <a:effectLst/>
                <a:latin typeface="Calabri"/>
                <a:ea typeface="Times New Roman" panose="02020603050405020304" pitchFamily="18" charset="0"/>
              </a:rPr>
              <a:t> and anniversaries, we bring the humor, and we really have</a:t>
            </a:r>
          </a:p>
          <a:p>
            <a:r>
              <a:rPr lang="en-US" sz="1800" i="1" dirty="0">
                <a:effectLst/>
                <a:latin typeface="Calabri"/>
                <a:ea typeface="Times New Roman" panose="02020603050405020304" pitchFamily="18" charset="0"/>
              </a:rPr>
              <a:t> to turn around all the sadness at funerals. </a:t>
            </a:r>
          </a:p>
          <a:p>
            <a:r>
              <a:rPr lang="en-US" sz="1800" i="1" dirty="0">
                <a:effectLst/>
                <a:latin typeface="Calabri"/>
                <a:ea typeface="Times New Roman" panose="02020603050405020304" pitchFamily="18" charset="0"/>
              </a:rPr>
              <a:t> It almost sounds like we’re making fun, but we’re not.  </a:t>
            </a:r>
          </a:p>
          <a:p>
            <a:r>
              <a:rPr lang="en-US" sz="1800" i="1" dirty="0">
                <a:effectLst/>
                <a:latin typeface="Calabri"/>
                <a:ea typeface="Times New Roman" panose="02020603050405020304" pitchFamily="18" charset="0"/>
              </a:rPr>
              <a:t>We’re just turning feelings so that people are not so sad-</a:t>
            </a:r>
          </a:p>
          <a:p>
            <a:r>
              <a:rPr lang="en-US" sz="1800" i="1" dirty="0">
                <a:effectLst/>
                <a:latin typeface="Calabri"/>
                <a:ea typeface="Times New Roman" panose="02020603050405020304" pitchFamily="18" charset="0"/>
              </a:rPr>
              <a:t>-feeling so much pain. </a:t>
            </a:r>
            <a:r>
              <a:rPr lang="en-US" sz="1800" dirty="0">
                <a:effectLst/>
                <a:latin typeface="Calabri"/>
                <a:ea typeface="Times New Roman" panose="02020603050405020304" pitchFamily="18" charset="0"/>
              </a:rPr>
              <a:t>Merced Maldonado, Yoeme </a:t>
            </a:r>
          </a:p>
          <a:p>
            <a:endParaRPr lang="en-US" dirty="0">
              <a:latin typeface="Calabri"/>
              <a:ea typeface="Times New Roman" panose="02020603050405020304" pitchFamily="18" charset="0"/>
            </a:endParaRPr>
          </a:p>
          <a:p>
            <a:r>
              <a:rPr lang="en-US" dirty="0">
                <a:latin typeface="Calabri"/>
                <a:ea typeface="Times New Roman" panose="02020603050405020304" pitchFamily="18" charset="0"/>
              </a:rPr>
              <a:t>Every fiesta must have a Pascola. Pascola is a combination</a:t>
            </a:r>
          </a:p>
          <a:p>
            <a:r>
              <a:rPr lang="en-US" sz="1800" dirty="0">
                <a:effectLst/>
                <a:latin typeface="Calabri"/>
                <a:ea typeface="Times New Roman" panose="02020603050405020304" pitchFamily="18" charset="0"/>
              </a:rPr>
              <a:t>Of two Yaqui words, pahko which means fiesta and ‘ola</a:t>
            </a:r>
          </a:p>
          <a:p>
            <a:r>
              <a:rPr lang="en-US" dirty="0">
                <a:latin typeface="Calabri"/>
                <a:ea typeface="Times New Roman" panose="02020603050405020304" pitchFamily="18" charset="0"/>
              </a:rPr>
              <a:t>Which means old man. </a:t>
            </a:r>
            <a:endParaRPr lang="en-US" sz="1800" dirty="0">
              <a:effectLst/>
              <a:latin typeface="Calabri"/>
              <a:ea typeface="Times New Roman" panose="02020603050405020304" pitchFamily="18" charset="0"/>
            </a:endParaRPr>
          </a:p>
          <a:p>
            <a:endParaRPr lang="en-US" dirty="0"/>
          </a:p>
        </p:txBody>
      </p:sp>
    </p:spTree>
    <p:extLst>
      <p:ext uri="{BB962C8B-B14F-4D97-AF65-F5344CB8AC3E}">
        <p14:creationId xmlns:p14="http://schemas.microsoft.com/office/powerpoint/2010/main" val="3473650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88D9B-DF9A-3C93-E5C5-56F0E4EF5C49}"/>
              </a:ext>
            </a:extLst>
          </p:cNvPr>
          <p:cNvSpPr txBox="1"/>
          <p:nvPr/>
        </p:nvSpPr>
        <p:spPr>
          <a:xfrm>
            <a:off x="5098774" y="487018"/>
            <a:ext cx="6082748" cy="3693319"/>
          </a:xfrm>
          <a:prstGeom prst="rect">
            <a:avLst/>
          </a:prstGeom>
          <a:noFill/>
        </p:spPr>
        <p:txBody>
          <a:bodyPr wrap="square" rtlCol="0">
            <a:spAutoFit/>
          </a:bodyPr>
          <a:lstStyle/>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a:solidFill>
                  <a:srgbClr val="000000"/>
                </a:solidFill>
                <a:effectLst/>
                <a:latin typeface="Calabri"/>
                <a:ea typeface="Times New Roman" panose="02020603050405020304" pitchFamily="18" charset="0"/>
                <a:cs typeface="Arial" panose="020B0604020202020204" pitchFamily="34" charset="0"/>
              </a:rPr>
              <a:t>Alex Maldonado (b. 1959), Pascua Yaqui. Harp, 2004. “Harps have been used for a long time since they were introduced to our tribe by the Spaniards. Catholicism was also introduced into our culture. So there’s a combination of old traditions and what we consider new traditions even though it was introduced probably almost 400 years ago. The harp is usually used in our ceremonies whether it’s funerals, or a baptismal, or celebrations, and also social events. Generally, when the harp is being played, we have a dancer called the </a:t>
            </a:r>
            <a:r>
              <a:rPr lang="en-US" sz="1800" dirty="0" err="1">
                <a:solidFill>
                  <a:srgbClr val="000000"/>
                </a:solidFill>
                <a:effectLst/>
                <a:latin typeface="Calabri"/>
                <a:ea typeface="Times New Roman" panose="02020603050405020304" pitchFamily="18" charset="0"/>
                <a:cs typeface="Arial" panose="020B0604020202020204" pitchFamily="34" charset="0"/>
              </a:rPr>
              <a:t>pascola</a:t>
            </a:r>
            <a:r>
              <a:rPr lang="en-US" sz="1800" dirty="0">
                <a:solidFill>
                  <a:srgbClr val="000000"/>
                </a:solidFill>
                <a:effectLst/>
                <a:latin typeface="Calabri"/>
                <a:ea typeface="Times New Roman" panose="02020603050405020304" pitchFamily="18" charset="0"/>
                <a:cs typeface="Arial" panose="020B0604020202020204" pitchFamily="34" charset="0"/>
              </a:rPr>
              <a:t>, and he dances in front of the harp. The harp is accompanied by the violin. So that’s what we consider the newer tradition. The old traditions would consist of a drum and a flute played at the same time by a person called </a:t>
            </a:r>
            <a:r>
              <a:rPr lang="en-US" sz="1800" dirty="0" err="1">
                <a:solidFill>
                  <a:srgbClr val="000000"/>
                </a:solidFill>
                <a:effectLst/>
                <a:latin typeface="Calabri"/>
                <a:ea typeface="Times New Roman" panose="02020603050405020304" pitchFamily="18" charset="0"/>
                <a:cs typeface="Arial" panose="020B0604020202020204" pitchFamily="34" charset="0"/>
              </a:rPr>
              <a:t>tampaleo</a:t>
            </a:r>
            <a:r>
              <a:rPr lang="en-US" sz="1800" dirty="0">
                <a:solidFill>
                  <a:srgbClr val="000000"/>
                </a:solidFill>
                <a:effectLst/>
                <a:latin typeface="Calabri"/>
                <a:ea typeface="Times New Roman" panose="02020603050405020304" pitchFamily="18" charset="0"/>
                <a:cs typeface="Arial" panose="020B0604020202020204" pitchFamily="34" charset="0"/>
              </a:rPr>
              <a:t>.” Alex Maldonado</a:t>
            </a:r>
            <a:endParaRPr lang="en-US" sz="1800" dirty="0">
              <a:effectLst/>
              <a:latin typeface="Calabri"/>
              <a:ea typeface="Times New Roman" panose="02020603050405020304" pitchFamily="18" charset="0"/>
            </a:endParaRPr>
          </a:p>
        </p:txBody>
      </p:sp>
      <p:pic>
        <p:nvPicPr>
          <p:cNvPr id="9218" name="Picture 2" descr="File: 'Z0010975'">
            <a:extLst>
              <a:ext uri="{FF2B5EF4-FFF2-40B4-BE49-F238E27FC236}">
                <a16:creationId xmlns:a16="http://schemas.microsoft.com/office/drawing/2014/main" id="{AA9CA337-BB83-6828-9A49-564A0289F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867" y="834887"/>
            <a:ext cx="3467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22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B64826C-8E07-30E1-6146-9546C246B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92006F9-F8E3-74AE-B888-EEF14B58CD3B}"/>
              </a:ext>
            </a:extLst>
          </p:cNvPr>
          <p:cNvSpPr txBox="1"/>
          <p:nvPr/>
        </p:nvSpPr>
        <p:spPr>
          <a:xfrm>
            <a:off x="5188226" y="844826"/>
            <a:ext cx="7143943" cy="3416320"/>
          </a:xfrm>
          <a:prstGeom prst="rect">
            <a:avLst/>
          </a:prstGeom>
          <a:noFill/>
        </p:spPr>
        <p:txBody>
          <a:bodyPr wrap="none" rtlCol="0">
            <a:spAutoFit/>
          </a:bodyPr>
          <a:lstStyle/>
          <a:p>
            <a:r>
              <a:rPr lang="en-US" sz="1800" dirty="0">
                <a:solidFill>
                  <a:srgbClr val="000000"/>
                </a:solidFill>
                <a:effectLst/>
                <a:latin typeface="Calabri"/>
                <a:ea typeface="Times New Roman" panose="02020603050405020304" pitchFamily="18" charset="0"/>
                <a:cs typeface="Arial" panose="020B0604020202020204" pitchFamily="34" charset="0"/>
              </a:rPr>
              <a:t>Alex Maldonado (b. 1959), Pascua Yaqui, Figure, 2004. </a:t>
            </a:r>
          </a:p>
          <a:p>
            <a:r>
              <a:rPr lang="en-US" sz="1800" dirty="0">
                <a:solidFill>
                  <a:srgbClr val="000000"/>
                </a:solidFill>
                <a:effectLst/>
                <a:latin typeface="Calabri"/>
                <a:ea typeface="Times New Roman" panose="02020603050405020304" pitchFamily="18" charset="0"/>
                <a:cs typeface="Arial" panose="020B0604020202020204" pitchFamily="34" charset="0"/>
              </a:rPr>
              <a:t>“</a:t>
            </a:r>
            <a:r>
              <a:rPr lang="en-US" sz="1800" i="1" dirty="0">
                <a:solidFill>
                  <a:srgbClr val="000000"/>
                </a:solidFill>
                <a:effectLst/>
                <a:latin typeface="Calabri"/>
                <a:ea typeface="Times New Roman" panose="02020603050405020304" pitchFamily="18" charset="0"/>
                <a:cs typeface="Arial" panose="020B0604020202020204" pitchFamily="34" charset="0"/>
              </a:rPr>
              <a:t>The </a:t>
            </a:r>
            <a:r>
              <a:rPr lang="en-US" sz="1800" i="1" dirty="0" err="1">
                <a:solidFill>
                  <a:srgbClr val="000000"/>
                </a:solidFill>
                <a:effectLst/>
                <a:latin typeface="Calabri"/>
                <a:ea typeface="Times New Roman" panose="02020603050405020304" pitchFamily="18" charset="0"/>
                <a:cs typeface="Arial" panose="020B0604020202020204" pitchFamily="34" charset="0"/>
              </a:rPr>
              <a:t>pascola</a:t>
            </a:r>
            <a:r>
              <a:rPr lang="en-US" sz="1800" i="1" dirty="0">
                <a:solidFill>
                  <a:srgbClr val="000000"/>
                </a:solidFill>
                <a:effectLst/>
                <a:latin typeface="Calabri"/>
                <a:ea typeface="Times New Roman" panose="02020603050405020304" pitchFamily="18" charset="0"/>
                <a:cs typeface="Arial" panose="020B0604020202020204" pitchFamily="34" charset="0"/>
              </a:rPr>
              <a:t> in this carving is just waiting his turn to dance. He’s taking</a:t>
            </a:r>
          </a:p>
          <a:p>
            <a:r>
              <a:rPr lang="en-US" sz="1800" i="1" dirty="0">
                <a:solidFill>
                  <a:srgbClr val="000000"/>
                </a:solidFill>
                <a:effectLst/>
                <a:latin typeface="Calabri"/>
                <a:ea typeface="Times New Roman" panose="02020603050405020304" pitchFamily="18" charset="0"/>
                <a:cs typeface="Arial" panose="020B0604020202020204" pitchFamily="34" charset="0"/>
              </a:rPr>
              <a:t> a little rest. And he’s also the elder. There are usually three </a:t>
            </a:r>
            <a:r>
              <a:rPr lang="en-US" sz="1800" i="1" dirty="0" err="1">
                <a:solidFill>
                  <a:srgbClr val="000000"/>
                </a:solidFill>
                <a:effectLst/>
                <a:latin typeface="Calabri"/>
                <a:ea typeface="Times New Roman" panose="02020603050405020304" pitchFamily="18" charset="0"/>
                <a:cs typeface="Arial" panose="020B0604020202020204" pitchFamily="34" charset="0"/>
              </a:rPr>
              <a:t>pascolas</a:t>
            </a:r>
            <a:r>
              <a:rPr lang="en-US" sz="1800" i="1" dirty="0">
                <a:solidFill>
                  <a:srgbClr val="000000"/>
                </a:solidFill>
                <a:effectLst/>
                <a:latin typeface="Calabri"/>
                <a:ea typeface="Times New Roman" panose="02020603050405020304" pitchFamily="18" charset="0"/>
                <a:cs typeface="Arial" panose="020B0604020202020204" pitchFamily="34" charset="0"/>
              </a:rPr>
              <a:t> that</a:t>
            </a:r>
          </a:p>
          <a:p>
            <a:r>
              <a:rPr lang="en-US" sz="1800" i="1" dirty="0">
                <a:solidFill>
                  <a:srgbClr val="000000"/>
                </a:solidFill>
                <a:effectLst/>
                <a:latin typeface="Calabri"/>
                <a:ea typeface="Times New Roman" panose="02020603050405020304" pitchFamily="18" charset="0"/>
                <a:cs typeface="Arial" panose="020B0604020202020204" pitchFamily="34" charset="0"/>
              </a:rPr>
              <a:t> dance, and there’s always an elder. Sometimes four, but generally there’s</a:t>
            </a:r>
          </a:p>
          <a:p>
            <a:r>
              <a:rPr lang="en-US" sz="1800" i="1" dirty="0">
                <a:solidFill>
                  <a:srgbClr val="000000"/>
                </a:solidFill>
                <a:effectLst/>
                <a:latin typeface="Calabri"/>
                <a:ea typeface="Times New Roman" panose="02020603050405020304" pitchFamily="18" charset="0"/>
                <a:cs typeface="Arial" panose="020B0604020202020204" pitchFamily="34" charset="0"/>
              </a:rPr>
              <a:t> three. When he’s not dancing, he’s got a wooden mask on the side of his </a:t>
            </a:r>
          </a:p>
          <a:p>
            <a:r>
              <a:rPr lang="en-US" sz="1800" i="1" dirty="0">
                <a:solidFill>
                  <a:srgbClr val="000000"/>
                </a:solidFill>
                <a:effectLst/>
                <a:latin typeface="Calabri"/>
                <a:ea typeface="Times New Roman" panose="02020603050405020304" pitchFamily="18" charset="0"/>
                <a:cs typeface="Arial" panose="020B0604020202020204" pitchFamily="34" charset="0"/>
              </a:rPr>
              <a:t>face because he’s not going to be wearing that all of the time. </a:t>
            </a:r>
          </a:p>
          <a:p>
            <a:r>
              <a:rPr lang="en-US" sz="1800" i="1" dirty="0">
                <a:solidFill>
                  <a:srgbClr val="000000"/>
                </a:solidFill>
                <a:effectLst/>
                <a:latin typeface="Calabri"/>
                <a:ea typeface="Times New Roman" panose="02020603050405020304" pitchFamily="18" charset="0"/>
                <a:cs typeface="Arial" panose="020B0604020202020204" pitchFamily="34" charset="0"/>
              </a:rPr>
              <a:t>Sometimes he’ll put it on the side, sometimes he’ll move it all the way on </a:t>
            </a:r>
          </a:p>
          <a:p>
            <a:r>
              <a:rPr lang="en-US" sz="1800" i="1" dirty="0">
                <a:solidFill>
                  <a:srgbClr val="000000"/>
                </a:solidFill>
                <a:effectLst/>
                <a:latin typeface="Calabri"/>
                <a:ea typeface="Times New Roman" panose="02020603050405020304" pitchFamily="18" charset="0"/>
                <a:cs typeface="Arial" panose="020B0604020202020204" pitchFamily="34" charset="0"/>
              </a:rPr>
              <a:t>the back of his head. The necklace that he wears, hopo’orosim is also part </a:t>
            </a:r>
          </a:p>
          <a:p>
            <a:r>
              <a:rPr lang="en-US" sz="1800" i="1" dirty="0">
                <a:solidFill>
                  <a:srgbClr val="000000"/>
                </a:solidFill>
                <a:effectLst/>
                <a:latin typeface="Calabri"/>
                <a:ea typeface="Times New Roman" panose="02020603050405020304" pitchFamily="18" charset="0"/>
                <a:cs typeface="Arial" panose="020B0604020202020204" pitchFamily="34" charset="0"/>
              </a:rPr>
              <a:t>of the regalia. It’s for protection. Around his ankles, he would be wearing </a:t>
            </a:r>
          </a:p>
          <a:p>
            <a:r>
              <a:rPr lang="en-US" sz="1800" i="1" dirty="0">
                <a:solidFill>
                  <a:srgbClr val="000000"/>
                </a:solidFill>
                <a:effectLst/>
                <a:latin typeface="Calabri"/>
                <a:ea typeface="Times New Roman" panose="02020603050405020304" pitchFamily="18" charset="0"/>
                <a:cs typeface="Arial" panose="020B0604020202020204" pitchFamily="34" charset="0"/>
              </a:rPr>
              <a:t>butterfly cocoons. Tenevoim is what they’re called in our language. </a:t>
            </a:r>
          </a:p>
          <a:p>
            <a:r>
              <a:rPr lang="en-US" sz="1800" i="1" dirty="0">
                <a:solidFill>
                  <a:srgbClr val="000000"/>
                </a:solidFill>
                <a:effectLst/>
                <a:latin typeface="Calabri"/>
                <a:ea typeface="Times New Roman" panose="02020603050405020304" pitchFamily="18" charset="0"/>
                <a:cs typeface="Arial" panose="020B0604020202020204" pitchFamily="34" charset="0"/>
              </a:rPr>
              <a:t>They’re like rattles. They’ll make a lot of noise and they’re filled with little</a:t>
            </a:r>
          </a:p>
          <a:p>
            <a:r>
              <a:rPr lang="en-US" sz="1800" i="1" dirty="0">
                <a:solidFill>
                  <a:srgbClr val="000000"/>
                </a:solidFill>
                <a:effectLst/>
                <a:latin typeface="Calabri"/>
                <a:ea typeface="Times New Roman" panose="02020603050405020304" pitchFamily="18" charset="0"/>
                <a:cs typeface="Arial" panose="020B0604020202020204" pitchFamily="34" charset="0"/>
              </a:rPr>
              <a:t> pebbles. A </a:t>
            </a:r>
            <a:r>
              <a:rPr lang="en-US" sz="1800" i="1" dirty="0" err="1">
                <a:solidFill>
                  <a:srgbClr val="000000"/>
                </a:solidFill>
                <a:effectLst/>
                <a:latin typeface="Calabri"/>
                <a:ea typeface="Times New Roman" panose="02020603050405020304" pitchFamily="18" charset="0"/>
                <a:cs typeface="Arial" panose="020B0604020202020204" pitchFamily="34" charset="0"/>
              </a:rPr>
              <a:t>pascola</a:t>
            </a:r>
            <a:r>
              <a:rPr lang="en-US" sz="1800" i="1" dirty="0">
                <a:solidFill>
                  <a:srgbClr val="000000"/>
                </a:solidFill>
                <a:effectLst/>
                <a:latin typeface="Calabri"/>
                <a:ea typeface="Times New Roman" panose="02020603050405020304" pitchFamily="18" charset="0"/>
                <a:cs typeface="Arial" panose="020B0604020202020204" pitchFamily="34" charset="0"/>
              </a:rPr>
              <a:t> dances with rhythm.” </a:t>
            </a:r>
            <a:r>
              <a:rPr lang="en-US" sz="1800" dirty="0">
                <a:solidFill>
                  <a:srgbClr val="000000"/>
                </a:solidFill>
                <a:effectLst/>
                <a:latin typeface="Calabri"/>
                <a:ea typeface="Times New Roman" panose="02020603050405020304" pitchFamily="18" charset="0"/>
                <a:cs typeface="Arial" panose="020B0604020202020204" pitchFamily="34" charset="0"/>
              </a:rPr>
              <a:t>Alex Maldonado</a:t>
            </a:r>
            <a:endParaRPr lang="en-US" dirty="0">
              <a:latin typeface="Calabri"/>
            </a:endParaRPr>
          </a:p>
        </p:txBody>
      </p:sp>
      <p:sp>
        <p:nvSpPr>
          <p:cNvPr id="3" name="TextBox 2">
            <a:extLst>
              <a:ext uri="{FF2B5EF4-FFF2-40B4-BE49-F238E27FC236}">
                <a16:creationId xmlns:a16="http://schemas.microsoft.com/office/drawing/2014/main" id="{F7947561-CF2B-B2EB-4B03-6081063EEA06}"/>
              </a:ext>
            </a:extLst>
          </p:cNvPr>
          <p:cNvSpPr txBox="1"/>
          <p:nvPr/>
        </p:nvSpPr>
        <p:spPr>
          <a:xfrm>
            <a:off x="5188226" y="4721086"/>
            <a:ext cx="6887398" cy="1200329"/>
          </a:xfrm>
          <a:prstGeom prst="rect">
            <a:avLst/>
          </a:prstGeom>
          <a:noFill/>
        </p:spPr>
        <p:txBody>
          <a:bodyPr wrap="none" rtlCol="0">
            <a:spAutoFit/>
          </a:bodyPr>
          <a:lstStyle/>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Calabri"/>
                <a:ea typeface="Times New Roman" panose="02020603050405020304" pitchFamily="18" charset="0"/>
              </a:rPr>
              <a:t>Esteban Matus (b. 1962), Pascua Yaqui. Figure, 2004.</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US" dirty="0">
                <a:solidFill>
                  <a:srgbClr val="000000"/>
                </a:solidFill>
                <a:latin typeface="Calabri"/>
                <a:ea typeface="Times New Roman" panose="02020603050405020304" pitchFamily="18" charset="0"/>
              </a:rPr>
              <a:t>According to the artist, many Yaqui young people play baseball and also</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US" dirty="0">
                <a:solidFill>
                  <a:srgbClr val="000000"/>
                </a:solidFill>
                <a:latin typeface="Calabri"/>
                <a:ea typeface="Times New Roman" panose="02020603050405020304" pitchFamily="18" charset="0"/>
              </a:rPr>
              <a:t> are learning about traditional </a:t>
            </a:r>
            <a:r>
              <a:rPr lang="en-US" sz="1800" dirty="0">
                <a:solidFill>
                  <a:srgbClr val="000000"/>
                </a:solidFill>
                <a:effectLst/>
                <a:latin typeface="Calabri"/>
                <a:ea typeface="Times New Roman" panose="02020603050405020304" pitchFamily="18" charset="0"/>
              </a:rPr>
              <a:t>Yaqui culture, so he carved a </a:t>
            </a:r>
          </a:p>
          <a:p>
            <a:pPr marL="0" marR="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Lst>
            </a:pPr>
            <a:r>
              <a:rPr lang="en-US" sz="1800" dirty="0">
                <a:solidFill>
                  <a:srgbClr val="000000"/>
                </a:solidFill>
                <a:effectLst/>
                <a:latin typeface="Calabri"/>
                <a:ea typeface="Times New Roman" panose="02020603050405020304" pitchFamily="18" charset="0"/>
              </a:rPr>
              <a:t>baseball-playing Pascola figure as a way to connect with young people. </a:t>
            </a:r>
            <a:endParaRPr lang="en-US" sz="1800" dirty="0">
              <a:effectLst/>
              <a:latin typeface="Calabri"/>
              <a:ea typeface="Times New Roman" panose="02020603050405020304" pitchFamily="18" charset="0"/>
            </a:endParaRPr>
          </a:p>
        </p:txBody>
      </p:sp>
    </p:spTree>
    <p:extLst>
      <p:ext uri="{BB962C8B-B14F-4D97-AF65-F5344CB8AC3E}">
        <p14:creationId xmlns:p14="http://schemas.microsoft.com/office/powerpoint/2010/main" val="2587876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B42C6-BDA3-90EC-F79C-1E0DC0A77247}"/>
              </a:ext>
            </a:extLst>
          </p:cNvPr>
          <p:cNvPicPr>
            <a:picLocks noChangeAspect="1"/>
          </p:cNvPicPr>
          <p:nvPr/>
        </p:nvPicPr>
        <p:blipFill>
          <a:blip r:embed="rId2"/>
          <a:stretch>
            <a:fillRect/>
          </a:stretch>
        </p:blipFill>
        <p:spPr>
          <a:xfrm>
            <a:off x="-8762" y="1311052"/>
            <a:ext cx="6104762" cy="4580952"/>
          </a:xfrm>
          <a:prstGeom prst="rect">
            <a:avLst/>
          </a:prstGeom>
        </p:spPr>
      </p:pic>
      <p:pic>
        <p:nvPicPr>
          <p:cNvPr id="3" name="Picture 2">
            <a:extLst>
              <a:ext uri="{FF2B5EF4-FFF2-40B4-BE49-F238E27FC236}">
                <a16:creationId xmlns:a16="http://schemas.microsoft.com/office/drawing/2014/main" id="{71163DA1-80E9-1DD5-902A-8810C57C866F}"/>
              </a:ext>
            </a:extLst>
          </p:cNvPr>
          <p:cNvPicPr>
            <a:picLocks noChangeAspect="1"/>
          </p:cNvPicPr>
          <p:nvPr/>
        </p:nvPicPr>
        <p:blipFill>
          <a:blip r:embed="rId3"/>
          <a:stretch>
            <a:fillRect/>
          </a:stretch>
        </p:blipFill>
        <p:spPr>
          <a:xfrm>
            <a:off x="3669133" y="663113"/>
            <a:ext cx="6104762" cy="4580952"/>
          </a:xfrm>
          <a:prstGeom prst="rect">
            <a:avLst/>
          </a:prstGeom>
        </p:spPr>
      </p:pic>
      <p:pic>
        <p:nvPicPr>
          <p:cNvPr id="4" name="Picture 3">
            <a:extLst>
              <a:ext uri="{FF2B5EF4-FFF2-40B4-BE49-F238E27FC236}">
                <a16:creationId xmlns:a16="http://schemas.microsoft.com/office/drawing/2014/main" id="{55EBBEFC-06A7-495C-2292-755A885807A7}"/>
              </a:ext>
            </a:extLst>
          </p:cNvPr>
          <p:cNvPicPr>
            <a:picLocks noChangeAspect="1"/>
          </p:cNvPicPr>
          <p:nvPr/>
        </p:nvPicPr>
        <p:blipFill>
          <a:blip r:embed="rId4"/>
          <a:stretch>
            <a:fillRect/>
          </a:stretch>
        </p:blipFill>
        <p:spPr>
          <a:xfrm>
            <a:off x="9549028" y="2249644"/>
            <a:ext cx="2813236" cy="3749040"/>
          </a:xfrm>
          <a:prstGeom prst="rect">
            <a:avLst/>
          </a:prstGeom>
        </p:spPr>
      </p:pic>
      <p:sp>
        <p:nvSpPr>
          <p:cNvPr id="5" name="TextBox 4">
            <a:extLst>
              <a:ext uri="{FF2B5EF4-FFF2-40B4-BE49-F238E27FC236}">
                <a16:creationId xmlns:a16="http://schemas.microsoft.com/office/drawing/2014/main" id="{22BF44C4-F13D-BCB0-F48E-556F688AC5A1}"/>
              </a:ext>
            </a:extLst>
          </p:cNvPr>
          <p:cNvSpPr txBox="1"/>
          <p:nvPr/>
        </p:nvSpPr>
        <p:spPr>
          <a:xfrm flipH="1">
            <a:off x="516835" y="5892004"/>
            <a:ext cx="7633252" cy="923330"/>
          </a:xfrm>
          <a:prstGeom prst="rect">
            <a:avLst/>
          </a:prstGeom>
          <a:noFill/>
        </p:spPr>
        <p:txBody>
          <a:bodyPr wrap="square" rtlCol="0">
            <a:spAutoFit/>
          </a:bodyPr>
          <a:lstStyle/>
          <a:p>
            <a:r>
              <a:rPr lang="en-US" dirty="0"/>
              <a:t>Remember to tell people about Mario Martinez mural to their right as they enter the museum. He called it a cultural portrait of the </a:t>
            </a:r>
            <a:r>
              <a:rPr lang="en-US"/>
              <a:t>Yaqui people and </a:t>
            </a:r>
            <a:r>
              <a:rPr lang="en-US" dirty="0"/>
              <a:t>included notable events and leaders in his community. </a:t>
            </a:r>
          </a:p>
        </p:txBody>
      </p:sp>
    </p:spTree>
    <p:extLst>
      <p:ext uri="{BB962C8B-B14F-4D97-AF65-F5344CB8AC3E}">
        <p14:creationId xmlns:p14="http://schemas.microsoft.com/office/powerpoint/2010/main" val="393649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C6754-607A-5481-5207-A41FF861DD1E}"/>
              </a:ext>
            </a:extLst>
          </p:cNvPr>
          <p:cNvPicPr>
            <a:picLocks noChangeAspect="1"/>
          </p:cNvPicPr>
          <p:nvPr/>
        </p:nvPicPr>
        <p:blipFill>
          <a:blip r:embed="rId2"/>
          <a:stretch>
            <a:fillRect/>
          </a:stretch>
        </p:blipFill>
        <p:spPr>
          <a:xfrm>
            <a:off x="987861" y="380736"/>
            <a:ext cx="4572396" cy="6096528"/>
          </a:xfrm>
          <a:prstGeom prst="rect">
            <a:avLst/>
          </a:prstGeom>
        </p:spPr>
      </p:pic>
      <p:sp>
        <p:nvSpPr>
          <p:cNvPr id="3" name="TextBox 2">
            <a:extLst>
              <a:ext uri="{FF2B5EF4-FFF2-40B4-BE49-F238E27FC236}">
                <a16:creationId xmlns:a16="http://schemas.microsoft.com/office/drawing/2014/main" id="{65CA4192-7E83-1609-D0F2-A8CFAE0ED19F}"/>
              </a:ext>
            </a:extLst>
          </p:cNvPr>
          <p:cNvSpPr txBox="1"/>
          <p:nvPr/>
        </p:nvSpPr>
        <p:spPr>
          <a:xfrm>
            <a:off x="6031346" y="380736"/>
            <a:ext cx="5389968" cy="4247317"/>
          </a:xfrm>
          <a:prstGeom prst="rect">
            <a:avLst/>
          </a:prstGeom>
          <a:noFill/>
        </p:spPr>
        <p:txBody>
          <a:bodyPr wrap="square" rtlCol="0">
            <a:spAutoFit/>
          </a:bodyPr>
          <a:lstStyle/>
          <a:p>
            <a:r>
              <a:rPr lang="en-US" dirty="0"/>
              <a:t>Shell Jewelry</a:t>
            </a:r>
          </a:p>
          <a:p>
            <a:r>
              <a:rPr lang="en-US" dirty="0"/>
              <a:t>These are made from marine shells, many made</a:t>
            </a:r>
          </a:p>
          <a:p>
            <a:r>
              <a:rPr lang="en-US" dirty="0"/>
              <a:t>between 900 and 1150 C. E.</a:t>
            </a:r>
          </a:p>
          <a:p>
            <a:r>
              <a:rPr lang="en-US" dirty="0"/>
              <a:t>Shells were brought in primarily from the Gulf of</a:t>
            </a:r>
          </a:p>
          <a:p>
            <a:r>
              <a:rPr lang="en-US" dirty="0"/>
              <a:t>California. </a:t>
            </a:r>
          </a:p>
          <a:p>
            <a:r>
              <a:rPr lang="en-US" dirty="0"/>
              <a:t>Archaeologists have found sites where people</a:t>
            </a:r>
          </a:p>
          <a:p>
            <a:r>
              <a:rPr lang="en-US" dirty="0"/>
              <a:t>camped and worked on shells. </a:t>
            </a:r>
          </a:p>
          <a:p>
            <a:r>
              <a:rPr lang="en-US" dirty="0"/>
              <a:t>Shell jewelry was traded into the Colorado Plateau</a:t>
            </a:r>
          </a:p>
          <a:p>
            <a:r>
              <a:rPr lang="en-US" dirty="0"/>
              <a:t>and southwestern New Mexico. </a:t>
            </a:r>
          </a:p>
          <a:p>
            <a:endParaRPr lang="en-US" dirty="0"/>
          </a:p>
          <a:p>
            <a:r>
              <a:rPr lang="en-US" dirty="0"/>
              <a:t>Frogs, turtles, birds, dogs or coyotes were animals depicted. </a:t>
            </a:r>
          </a:p>
          <a:p>
            <a:endParaRPr lang="en-US" dirty="0"/>
          </a:p>
          <a:p>
            <a:endParaRPr lang="en-US" dirty="0"/>
          </a:p>
          <a:p>
            <a:endParaRPr lang="en-US" dirty="0"/>
          </a:p>
        </p:txBody>
      </p:sp>
      <p:pic>
        <p:nvPicPr>
          <p:cNvPr id="1026" name="Picture 2" descr="File: 'Z0009391'">
            <a:extLst>
              <a:ext uri="{FF2B5EF4-FFF2-40B4-BE49-F238E27FC236}">
                <a16:creationId xmlns:a16="http://schemas.microsoft.com/office/drawing/2014/main" id="{FE42B8E9-8477-0449-12F4-E1C38D3C54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09" t="28737" r="33485" b="45404"/>
          <a:stretch/>
        </p:blipFill>
        <p:spPr bwMode="auto">
          <a:xfrm>
            <a:off x="5624945" y="4405745"/>
            <a:ext cx="1865746" cy="1182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6045BE7-0D89-BCE8-C214-3E425BB3733F}"/>
              </a:ext>
            </a:extLst>
          </p:cNvPr>
          <p:cNvPicPr>
            <a:picLocks noChangeAspect="1"/>
          </p:cNvPicPr>
          <p:nvPr/>
        </p:nvPicPr>
        <p:blipFill>
          <a:blip r:embed="rId4"/>
          <a:stretch>
            <a:fillRect/>
          </a:stretch>
        </p:blipFill>
        <p:spPr>
          <a:xfrm>
            <a:off x="7490691" y="4507285"/>
            <a:ext cx="1487553" cy="1371719"/>
          </a:xfrm>
          <a:prstGeom prst="rect">
            <a:avLst/>
          </a:prstGeom>
        </p:spPr>
      </p:pic>
      <p:pic>
        <p:nvPicPr>
          <p:cNvPr id="8" name="Picture 7">
            <a:extLst>
              <a:ext uri="{FF2B5EF4-FFF2-40B4-BE49-F238E27FC236}">
                <a16:creationId xmlns:a16="http://schemas.microsoft.com/office/drawing/2014/main" id="{A8020588-90C8-65CE-7A62-1F58DAE97C7A}"/>
              </a:ext>
            </a:extLst>
          </p:cNvPr>
          <p:cNvPicPr>
            <a:picLocks noChangeAspect="1"/>
          </p:cNvPicPr>
          <p:nvPr/>
        </p:nvPicPr>
        <p:blipFill rotWithShape="1">
          <a:blip r:embed="rId5"/>
          <a:srcRect l="15758" t="17133" r="34849" b="36590"/>
          <a:stretch/>
        </p:blipFill>
        <p:spPr>
          <a:xfrm>
            <a:off x="9147210" y="4598784"/>
            <a:ext cx="1761468" cy="1188720"/>
          </a:xfrm>
          <a:prstGeom prst="rect">
            <a:avLst/>
          </a:prstGeom>
        </p:spPr>
      </p:pic>
      <p:sp>
        <p:nvSpPr>
          <p:cNvPr id="9" name="TextBox 8">
            <a:extLst>
              <a:ext uri="{FF2B5EF4-FFF2-40B4-BE49-F238E27FC236}">
                <a16:creationId xmlns:a16="http://schemas.microsoft.com/office/drawing/2014/main" id="{E5688F06-2FFF-2ABD-DE45-9CD98945CD23}"/>
              </a:ext>
            </a:extLst>
          </p:cNvPr>
          <p:cNvSpPr txBox="1"/>
          <p:nvPr/>
        </p:nvSpPr>
        <p:spPr>
          <a:xfrm>
            <a:off x="6096000" y="6391564"/>
            <a:ext cx="1584088" cy="369332"/>
          </a:xfrm>
          <a:prstGeom prst="rect">
            <a:avLst/>
          </a:prstGeom>
          <a:noFill/>
        </p:spPr>
        <p:txBody>
          <a:bodyPr wrap="none" rtlCol="0">
            <a:spAutoFit/>
          </a:bodyPr>
          <a:lstStyle/>
          <a:p>
            <a:r>
              <a:rPr lang="en-US" dirty="0"/>
              <a:t>900-1150 C. E. </a:t>
            </a:r>
          </a:p>
        </p:txBody>
      </p:sp>
    </p:spTree>
    <p:extLst>
      <p:ext uri="{BB962C8B-B14F-4D97-AF65-F5344CB8AC3E}">
        <p14:creationId xmlns:p14="http://schemas.microsoft.com/office/powerpoint/2010/main" val="3295735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A5798-49A4-4E42-AFF4-D5EC9334409D}"/>
              </a:ext>
            </a:extLst>
          </p:cNvPr>
          <p:cNvPicPr>
            <a:picLocks noChangeAspect="1"/>
          </p:cNvPicPr>
          <p:nvPr/>
        </p:nvPicPr>
        <p:blipFill>
          <a:blip r:embed="rId2"/>
          <a:stretch>
            <a:fillRect/>
          </a:stretch>
        </p:blipFill>
        <p:spPr>
          <a:xfrm>
            <a:off x="0" y="0"/>
            <a:ext cx="6104762" cy="4580952"/>
          </a:xfrm>
          <a:prstGeom prst="rect">
            <a:avLst/>
          </a:prstGeom>
        </p:spPr>
      </p:pic>
      <p:pic>
        <p:nvPicPr>
          <p:cNvPr id="2" name="Picture 1">
            <a:extLst>
              <a:ext uri="{FF2B5EF4-FFF2-40B4-BE49-F238E27FC236}">
                <a16:creationId xmlns:a16="http://schemas.microsoft.com/office/drawing/2014/main" id="{6A294707-6203-E8D1-B110-962F6591B590}"/>
              </a:ext>
            </a:extLst>
          </p:cNvPr>
          <p:cNvPicPr>
            <a:picLocks noChangeAspect="1"/>
          </p:cNvPicPr>
          <p:nvPr/>
        </p:nvPicPr>
        <p:blipFill>
          <a:blip r:embed="rId3"/>
          <a:stretch>
            <a:fillRect/>
          </a:stretch>
        </p:blipFill>
        <p:spPr>
          <a:xfrm>
            <a:off x="9336001" y="391989"/>
            <a:ext cx="2682472" cy="2194750"/>
          </a:xfrm>
          <a:prstGeom prst="rect">
            <a:avLst/>
          </a:prstGeom>
        </p:spPr>
      </p:pic>
      <p:sp>
        <p:nvSpPr>
          <p:cNvPr id="3" name="TextBox 2">
            <a:extLst>
              <a:ext uri="{FF2B5EF4-FFF2-40B4-BE49-F238E27FC236}">
                <a16:creationId xmlns:a16="http://schemas.microsoft.com/office/drawing/2014/main" id="{E234141A-EF2C-18AA-1235-79808753CFBD}"/>
              </a:ext>
            </a:extLst>
          </p:cNvPr>
          <p:cNvSpPr txBox="1"/>
          <p:nvPr/>
        </p:nvSpPr>
        <p:spPr>
          <a:xfrm>
            <a:off x="6400800" y="3297382"/>
            <a:ext cx="5433667" cy="1477328"/>
          </a:xfrm>
          <a:prstGeom prst="rect">
            <a:avLst/>
          </a:prstGeom>
          <a:noFill/>
        </p:spPr>
        <p:txBody>
          <a:bodyPr wrap="none" rtlCol="0">
            <a:spAutoFit/>
          </a:bodyPr>
          <a:lstStyle/>
          <a:p>
            <a:r>
              <a:rPr lang="en-US" dirty="0"/>
              <a:t>We borrowed shell working tools from the Huhugam</a:t>
            </a:r>
          </a:p>
          <a:p>
            <a:r>
              <a:rPr lang="en-US" dirty="0"/>
              <a:t>Heritage Center. These are the only things in HOME that</a:t>
            </a:r>
          </a:p>
          <a:p>
            <a:r>
              <a:rPr lang="en-US" dirty="0"/>
              <a:t>were borrowed. </a:t>
            </a:r>
          </a:p>
          <a:p>
            <a:endParaRPr lang="en-US" dirty="0"/>
          </a:p>
          <a:p>
            <a:r>
              <a:rPr lang="en-US" dirty="0"/>
              <a:t>Shell art is included in </a:t>
            </a:r>
            <a:r>
              <a:rPr lang="en-US" i="1" dirty="0"/>
              <a:t>Substance of Stars. </a:t>
            </a:r>
          </a:p>
        </p:txBody>
      </p:sp>
      <p:sp>
        <p:nvSpPr>
          <p:cNvPr id="5" name="TextBox 4">
            <a:extLst>
              <a:ext uri="{FF2B5EF4-FFF2-40B4-BE49-F238E27FC236}">
                <a16:creationId xmlns:a16="http://schemas.microsoft.com/office/drawing/2014/main" id="{3D46FBBB-95B3-846D-041B-8040CE207CE3}"/>
              </a:ext>
            </a:extLst>
          </p:cNvPr>
          <p:cNvSpPr txBox="1"/>
          <p:nvPr/>
        </p:nvSpPr>
        <p:spPr>
          <a:xfrm>
            <a:off x="6400800" y="554182"/>
            <a:ext cx="3638560" cy="2585323"/>
          </a:xfrm>
          <a:prstGeom prst="rect">
            <a:avLst/>
          </a:prstGeom>
          <a:noFill/>
        </p:spPr>
        <p:txBody>
          <a:bodyPr wrap="none" rtlCol="0">
            <a:spAutoFit/>
          </a:bodyPr>
          <a:lstStyle/>
          <a:p>
            <a:r>
              <a:rPr lang="en-US" sz="1800" i="1" dirty="0">
                <a:effectLst/>
                <a:latin typeface="Times New Roman" panose="02020603050405020304" pitchFamily="18" charset="0"/>
                <a:ea typeface="Times New Roman" panose="02020603050405020304" pitchFamily="18" charset="0"/>
              </a:rPr>
              <a:t>My grandfather told me about</a:t>
            </a:r>
          </a:p>
          <a:p>
            <a:r>
              <a:rPr lang="en-US" sz="1800" i="1" dirty="0">
                <a:effectLst/>
                <a:latin typeface="Times New Roman" panose="02020603050405020304" pitchFamily="18" charset="0"/>
                <a:ea typeface="Times New Roman" panose="02020603050405020304" pitchFamily="18" charset="0"/>
              </a:rPr>
              <a:t> them, the ancestral shell-</a:t>
            </a:r>
          </a:p>
          <a:p>
            <a:r>
              <a:rPr lang="en-US" sz="1800" i="1" dirty="0">
                <a:effectLst/>
                <a:latin typeface="Times New Roman" panose="02020603050405020304" pitchFamily="18" charset="0"/>
                <a:ea typeface="Times New Roman" panose="02020603050405020304" pitchFamily="18" charset="0"/>
              </a:rPr>
              <a:t>workers. He said this is what </a:t>
            </a:r>
          </a:p>
          <a:p>
            <a:r>
              <a:rPr lang="en-US" sz="1800" i="1" dirty="0">
                <a:effectLst/>
                <a:latin typeface="Times New Roman" panose="02020603050405020304" pitchFamily="18" charset="0"/>
                <a:ea typeface="Times New Roman" panose="02020603050405020304" pitchFamily="18" charset="0"/>
              </a:rPr>
              <a:t>we do, the work that we do. </a:t>
            </a:r>
          </a:p>
          <a:p>
            <a:r>
              <a:rPr lang="en-US" sz="1800" i="1" dirty="0">
                <a:effectLst/>
                <a:latin typeface="Times New Roman" panose="02020603050405020304" pitchFamily="18" charset="0"/>
                <a:ea typeface="Times New Roman" panose="02020603050405020304" pitchFamily="18" charset="0"/>
              </a:rPr>
              <a:t>We work with shells; this is </a:t>
            </a:r>
          </a:p>
          <a:p>
            <a:r>
              <a:rPr lang="en-US" sz="1800" i="1" dirty="0">
                <a:effectLst/>
                <a:latin typeface="Times New Roman" panose="02020603050405020304" pitchFamily="18" charset="0"/>
                <a:ea typeface="Times New Roman" panose="02020603050405020304" pitchFamily="18" charset="0"/>
              </a:rPr>
              <a:t>how they did it.</a:t>
            </a: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Timothy Terry, Jr.,</a:t>
            </a:r>
          </a:p>
          <a:p>
            <a:r>
              <a:rPr lang="en-US" sz="1800" dirty="0">
                <a:effectLst/>
                <a:latin typeface="Times New Roman" panose="02020603050405020304" pitchFamily="18" charset="0"/>
                <a:ea typeface="Times New Roman" panose="02020603050405020304" pitchFamily="18" charset="0"/>
              </a:rPr>
              <a:t> Gila River Indian Community, 2004.</a:t>
            </a:r>
          </a:p>
          <a:p>
            <a:endParaRPr lang="en-US" dirty="0"/>
          </a:p>
        </p:txBody>
      </p:sp>
      <p:sp>
        <p:nvSpPr>
          <p:cNvPr id="6" name="TextBox 5">
            <a:extLst>
              <a:ext uri="{FF2B5EF4-FFF2-40B4-BE49-F238E27FC236}">
                <a16:creationId xmlns:a16="http://schemas.microsoft.com/office/drawing/2014/main" id="{B4F3913C-5BA1-A13C-FEA1-4113AB867CD3}"/>
              </a:ext>
            </a:extLst>
          </p:cNvPr>
          <p:cNvSpPr txBox="1"/>
          <p:nvPr/>
        </p:nvSpPr>
        <p:spPr>
          <a:xfrm>
            <a:off x="277091" y="5015345"/>
            <a:ext cx="9525493" cy="369332"/>
          </a:xfrm>
          <a:prstGeom prst="rect">
            <a:avLst/>
          </a:prstGeom>
          <a:noFill/>
        </p:spPr>
        <p:txBody>
          <a:bodyPr wrap="none" rtlCol="0">
            <a:spAutoFit/>
          </a:bodyPr>
          <a:lstStyle/>
          <a:p>
            <a:r>
              <a:rPr lang="en-US" dirty="0"/>
              <a:t>Tools include reamers/chippers, files/sanders, cutting tools—saws and knives, drills and micro-drills. </a:t>
            </a:r>
          </a:p>
        </p:txBody>
      </p:sp>
    </p:spTree>
    <p:extLst>
      <p:ext uri="{BB962C8B-B14F-4D97-AF65-F5344CB8AC3E}">
        <p14:creationId xmlns:p14="http://schemas.microsoft.com/office/powerpoint/2010/main" val="1058408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77241-5048-C910-D044-05DA2855E0E3}"/>
              </a:ext>
            </a:extLst>
          </p:cNvPr>
          <p:cNvPicPr>
            <a:picLocks noChangeAspect="1"/>
          </p:cNvPicPr>
          <p:nvPr/>
        </p:nvPicPr>
        <p:blipFill rotWithShape="1">
          <a:blip r:embed="rId2"/>
          <a:srcRect r="7637"/>
          <a:stretch/>
        </p:blipFill>
        <p:spPr>
          <a:xfrm>
            <a:off x="318892" y="381142"/>
            <a:ext cx="5638563" cy="4580952"/>
          </a:xfrm>
          <a:prstGeom prst="rect">
            <a:avLst/>
          </a:prstGeom>
        </p:spPr>
      </p:pic>
      <p:sp>
        <p:nvSpPr>
          <p:cNvPr id="2" name="TextBox 1">
            <a:extLst>
              <a:ext uri="{FF2B5EF4-FFF2-40B4-BE49-F238E27FC236}">
                <a16:creationId xmlns:a16="http://schemas.microsoft.com/office/drawing/2014/main" id="{B70475FB-FCF1-AA1A-E12A-4EB0714C4670}"/>
              </a:ext>
            </a:extLst>
          </p:cNvPr>
          <p:cNvSpPr txBox="1"/>
          <p:nvPr/>
        </p:nvSpPr>
        <p:spPr>
          <a:xfrm>
            <a:off x="6206836" y="581891"/>
            <a:ext cx="4474686" cy="1200329"/>
          </a:xfrm>
          <a:prstGeom prst="rect">
            <a:avLst/>
          </a:prstGeom>
          <a:noFill/>
        </p:spPr>
        <p:txBody>
          <a:bodyPr wrap="none" rtlCol="0">
            <a:spAutoFit/>
          </a:bodyPr>
          <a:lstStyle/>
          <a:p>
            <a:r>
              <a:rPr lang="en-US" dirty="0"/>
              <a:t>Red on Buff Pottery: the red is from hematite.</a:t>
            </a:r>
          </a:p>
          <a:p>
            <a:r>
              <a:rPr lang="en-US" dirty="0"/>
              <a:t>Made with a paddle and anvil technique. </a:t>
            </a:r>
          </a:p>
          <a:p>
            <a:endParaRPr lang="en-US" dirty="0"/>
          </a:p>
          <a:p>
            <a:endParaRPr lang="en-US" dirty="0"/>
          </a:p>
        </p:txBody>
      </p:sp>
      <p:pic>
        <p:nvPicPr>
          <p:cNvPr id="3" name="Picture 2">
            <a:extLst>
              <a:ext uri="{FF2B5EF4-FFF2-40B4-BE49-F238E27FC236}">
                <a16:creationId xmlns:a16="http://schemas.microsoft.com/office/drawing/2014/main" id="{617B51BA-DF72-330E-0A1D-EC4B3BB154DB}"/>
              </a:ext>
            </a:extLst>
          </p:cNvPr>
          <p:cNvPicPr>
            <a:picLocks noChangeAspect="1"/>
          </p:cNvPicPr>
          <p:nvPr/>
        </p:nvPicPr>
        <p:blipFill rotWithShape="1">
          <a:blip r:embed="rId3"/>
          <a:srcRect l="4626" t="13996" r="9179" b="18207"/>
          <a:stretch/>
        </p:blipFill>
        <p:spPr>
          <a:xfrm>
            <a:off x="6167673" y="1785452"/>
            <a:ext cx="2046037" cy="1188720"/>
          </a:xfrm>
          <a:prstGeom prst="rect">
            <a:avLst/>
          </a:prstGeom>
        </p:spPr>
      </p:pic>
      <p:sp>
        <p:nvSpPr>
          <p:cNvPr id="5" name="TextBox 4">
            <a:extLst>
              <a:ext uri="{FF2B5EF4-FFF2-40B4-BE49-F238E27FC236}">
                <a16:creationId xmlns:a16="http://schemas.microsoft.com/office/drawing/2014/main" id="{84AE201F-09EC-0EEB-CE70-57BCCF31E557}"/>
              </a:ext>
            </a:extLst>
          </p:cNvPr>
          <p:cNvSpPr txBox="1"/>
          <p:nvPr/>
        </p:nvSpPr>
        <p:spPr>
          <a:xfrm>
            <a:off x="8213710" y="1422400"/>
            <a:ext cx="3566869" cy="1477328"/>
          </a:xfrm>
          <a:prstGeom prst="rect">
            <a:avLst/>
          </a:prstGeom>
          <a:noFill/>
        </p:spPr>
        <p:txBody>
          <a:bodyPr wrap="square" rtlCol="0">
            <a:spAutoFit/>
          </a:bodyPr>
          <a:lstStyle/>
          <a:p>
            <a:r>
              <a:rPr lang="en-US" dirty="0"/>
              <a:t>900-1150 C. E. Gila monsters</a:t>
            </a:r>
          </a:p>
          <a:p>
            <a:r>
              <a:rPr lang="en-US" dirty="0"/>
              <a:t>decorate this rectangular bowl.</a:t>
            </a:r>
          </a:p>
          <a:p>
            <a:r>
              <a:rPr lang="en-US" dirty="0"/>
              <a:t>Pottery from this period is found</a:t>
            </a:r>
          </a:p>
          <a:p>
            <a:r>
              <a:rPr lang="en-US" dirty="0"/>
              <a:t>as far north as Flagstaff. The term</a:t>
            </a:r>
          </a:p>
          <a:p>
            <a:r>
              <a:rPr lang="en-US" dirty="0"/>
              <a:t>mass produced has been used. </a:t>
            </a:r>
          </a:p>
        </p:txBody>
      </p:sp>
      <p:sp>
        <p:nvSpPr>
          <p:cNvPr id="7" name="TextBox 6">
            <a:extLst>
              <a:ext uri="{FF2B5EF4-FFF2-40B4-BE49-F238E27FC236}">
                <a16:creationId xmlns:a16="http://schemas.microsoft.com/office/drawing/2014/main" id="{F999B4A8-DEE5-64EB-8117-E21123EF993A}"/>
              </a:ext>
            </a:extLst>
          </p:cNvPr>
          <p:cNvSpPr txBox="1"/>
          <p:nvPr/>
        </p:nvSpPr>
        <p:spPr>
          <a:xfrm>
            <a:off x="7767782" y="3429000"/>
            <a:ext cx="3675237" cy="1200329"/>
          </a:xfrm>
          <a:prstGeom prst="rect">
            <a:avLst/>
          </a:prstGeom>
          <a:noFill/>
        </p:spPr>
        <p:txBody>
          <a:bodyPr wrap="none" rtlCol="0">
            <a:spAutoFit/>
          </a:bodyPr>
          <a:lstStyle/>
          <a:p>
            <a:r>
              <a:rPr lang="en-US" dirty="0"/>
              <a:t>Mention the ceramic figures that are</a:t>
            </a:r>
          </a:p>
          <a:p>
            <a:r>
              <a:rPr lang="en-US" dirty="0"/>
              <a:t>Especially important given the lack of</a:t>
            </a:r>
          </a:p>
          <a:p>
            <a:r>
              <a:rPr lang="en-US" dirty="0"/>
              <a:t>information about clothing, due to</a:t>
            </a:r>
          </a:p>
          <a:p>
            <a:r>
              <a:rPr lang="en-US" dirty="0"/>
              <a:t>Huhugam practice of cremation. . </a:t>
            </a:r>
          </a:p>
        </p:txBody>
      </p:sp>
      <p:pic>
        <p:nvPicPr>
          <p:cNvPr id="8" name="Picture 7">
            <a:extLst>
              <a:ext uri="{FF2B5EF4-FFF2-40B4-BE49-F238E27FC236}">
                <a16:creationId xmlns:a16="http://schemas.microsoft.com/office/drawing/2014/main" id="{0944D495-0109-54A2-CA0E-3BBC6048B739}"/>
              </a:ext>
            </a:extLst>
          </p:cNvPr>
          <p:cNvPicPr>
            <a:picLocks noChangeAspect="1"/>
          </p:cNvPicPr>
          <p:nvPr/>
        </p:nvPicPr>
        <p:blipFill rotWithShape="1">
          <a:blip r:embed="rId4"/>
          <a:srcRect l="21619" t="13576" r="33707" b="23879"/>
          <a:stretch/>
        </p:blipFill>
        <p:spPr>
          <a:xfrm>
            <a:off x="6468585" y="2974172"/>
            <a:ext cx="1024271" cy="1554480"/>
          </a:xfrm>
          <a:prstGeom prst="rect">
            <a:avLst/>
          </a:prstGeom>
        </p:spPr>
      </p:pic>
      <p:pic>
        <p:nvPicPr>
          <p:cNvPr id="9" name="Picture 8">
            <a:extLst>
              <a:ext uri="{FF2B5EF4-FFF2-40B4-BE49-F238E27FC236}">
                <a16:creationId xmlns:a16="http://schemas.microsoft.com/office/drawing/2014/main" id="{5471F5F3-A5EB-441E-F782-3CE28E541592}"/>
              </a:ext>
            </a:extLst>
          </p:cNvPr>
          <p:cNvPicPr>
            <a:picLocks noChangeAspect="1"/>
          </p:cNvPicPr>
          <p:nvPr/>
        </p:nvPicPr>
        <p:blipFill rotWithShape="1">
          <a:blip r:embed="rId5"/>
          <a:srcRect l="6050" t="26284" r="5104" b="35349"/>
          <a:stretch/>
        </p:blipFill>
        <p:spPr>
          <a:xfrm>
            <a:off x="318892" y="5384800"/>
            <a:ext cx="5407654" cy="840509"/>
          </a:xfrm>
          <a:prstGeom prst="rect">
            <a:avLst/>
          </a:prstGeom>
        </p:spPr>
      </p:pic>
      <p:sp>
        <p:nvSpPr>
          <p:cNvPr id="10" name="TextBox 9">
            <a:extLst>
              <a:ext uri="{FF2B5EF4-FFF2-40B4-BE49-F238E27FC236}">
                <a16:creationId xmlns:a16="http://schemas.microsoft.com/office/drawing/2014/main" id="{C7F9177B-D92D-B4DB-1A5F-273BE19AD40E}"/>
              </a:ext>
            </a:extLst>
          </p:cNvPr>
          <p:cNvSpPr txBox="1"/>
          <p:nvPr/>
        </p:nvSpPr>
        <p:spPr>
          <a:xfrm>
            <a:off x="6280727" y="5384800"/>
            <a:ext cx="5686365" cy="923330"/>
          </a:xfrm>
          <a:prstGeom prst="rect">
            <a:avLst/>
          </a:prstGeom>
          <a:noFill/>
        </p:spPr>
        <p:txBody>
          <a:bodyPr wrap="none" rtlCol="0">
            <a:spAutoFit/>
          </a:bodyPr>
          <a:lstStyle/>
          <a:p>
            <a:r>
              <a:rPr lang="en-US" dirty="0"/>
              <a:t>Cotton belt, finger woven of finely-spun fiber. Entire shirts</a:t>
            </a:r>
          </a:p>
          <a:p>
            <a:r>
              <a:rPr lang="en-US" dirty="0"/>
              <a:t>were made using this technique. 1200-1450 C. E. Once</a:t>
            </a:r>
          </a:p>
          <a:p>
            <a:r>
              <a:rPr lang="en-US" dirty="0"/>
              <a:t>again, mention the amazing preservation in the Southwest.</a:t>
            </a:r>
          </a:p>
        </p:txBody>
      </p:sp>
      <p:pic>
        <p:nvPicPr>
          <p:cNvPr id="11" name="Picture 10">
            <a:extLst>
              <a:ext uri="{FF2B5EF4-FFF2-40B4-BE49-F238E27FC236}">
                <a16:creationId xmlns:a16="http://schemas.microsoft.com/office/drawing/2014/main" id="{257C05ED-8F7C-4B2D-261F-F081A16A243B}"/>
              </a:ext>
            </a:extLst>
          </p:cNvPr>
          <p:cNvPicPr>
            <a:picLocks noChangeAspect="1"/>
          </p:cNvPicPr>
          <p:nvPr/>
        </p:nvPicPr>
        <p:blipFill rotWithShape="1">
          <a:blip r:embed="rId6"/>
          <a:srcRect l="35915" t="20824" r="33970"/>
          <a:stretch/>
        </p:blipFill>
        <p:spPr>
          <a:xfrm>
            <a:off x="11038610" y="29126"/>
            <a:ext cx="741969" cy="1463040"/>
          </a:xfrm>
          <a:prstGeom prst="rect">
            <a:avLst/>
          </a:prstGeom>
        </p:spPr>
      </p:pic>
    </p:spTree>
    <p:extLst>
      <p:ext uri="{BB962C8B-B14F-4D97-AF65-F5344CB8AC3E}">
        <p14:creationId xmlns:p14="http://schemas.microsoft.com/office/powerpoint/2010/main" val="1921654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44749-BE94-06DE-CD37-0BDDA2C08F30}"/>
              </a:ext>
            </a:extLst>
          </p:cNvPr>
          <p:cNvPicPr>
            <a:picLocks noChangeAspect="1"/>
          </p:cNvPicPr>
          <p:nvPr/>
        </p:nvPicPr>
        <p:blipFill>
          <a:blip r:embed="rId2"/>
          <a:stretch>
            <a:fillRect/>
          </a:stretch>
        </p:blipFill>
        <p:spPr>
          <a:xfrm>
            <a:off x="-313894" y="201128"/>
            <a:ext cx="4580952" cy="6104762"/>
          </a:xfrm>
          <a:prstGeom prst="rect">
            <a:avLst/>
          </a:prstGeom>
        </p:spPr>
      </p:pic>
      <p:pic>
        <p:nvPicPr>
          <p:cNvPr id="2" name="Picture 1">
            <a:extLst>
              <a:ext uri="{FF2B5EF4-FFF2-40B4-BE49-F238E27FC236}">
                <a16:creationId xmlns:a16="http://schemas.microsoft.com/office/drawing/2014/main" id="{B70DF1F7-1A0F-B380-236D-D451F4D2D85E}"/>
              </a:ext>
            </a:extLst>
          </p:cNvPr>
          <p:cNvPicPr>
            <a:picLocks noChangeAspect="1"/>
          </p:cNvPicPr>
          <p:nvPr/>
        </p:nvPicPr>
        <p:blipFill rotWithShape="1">
          <a:blip r:embed="rId3"/>
          <a:srcRect l="12272" t="15593" r="6364" b="17118"/>
          <a:stretch/>
        </p:blipFill>
        <p:spPr>
          <a:xfrm>
            <a:off x="4347854" y="2226426"/>
            <a:ext cx="2373576" cy="1463040"/>
          </a:xfrm>
          <a:prstGeom prst="rect">
            <a:avLst/>
          </a:prstGeom>
        </p:spPr>
      </p:pic>
      <p:sp>
        <p:nvSpPr>
          <p:cNvPr id="3" name="TextBox 2">
            <a:extLst>
              <a:ext uri="{FF2B5EF4-FFF2-40B4-BE49-F238E27FC236}">
                <a16:creationId xmlns:a16="http://schemas.microsoft.com/office/drawing/2014/main" id="{53A4E0EC-FC4F-2981-F654-0E264AABC58B}"/>
              </a:ext>
            </a:extLst>
          </p:cNvPr>
          <p:cNvSpPr txBox="1"/>
          <p:nvPr/>
        </p:nvSpPr>
        <p:spPr>
          <a:xfrm>
            <a:off x="4775200" y="812800"/>
            <a:ext cx="7498207" cy="1754326"/>
          </a:xfrm>
          <a:prstGeom prst="rect">
            <a:avLst/>
          </a:prstGeom>
          <a:noFill/>
        </p:spPr>
        <p:txBody>
          <a:bodyPr wrap="none" rtlCol="0">
            <a:spAutoFit/>
          </a:bodyPr>
          <a:lstStyle/>
          <a:p>
            <a:r>
              <a:rPr lang="en-US" dirty="0"/>
              <a:t>The Salado lived around the Tonto basin and what is now the Roosevelt Lake</a:t>
            </a:r>
          </a:p>
          <a:p>
            <a:r>
              <a:rPr lang="en-US" dirty="0"/>
              <a:t>area. The were not necessarily a separate people from the Huhugam, perhaps</a:t>
            </a:r>
          </a:p>
          <a:p>
            <a:r>
              <a:rPr lang="en-US" dirty="0"/>
              <a:t>a branch or at least neighbors. </a:t>
            </a:r>
          </a:p>
          <a:p>
            <a:endParaRPr lang="en-US" dirty="0"/>
          </a:p>
          <a:p>
            <a:endParaRPr lang="en-US" dirty="0"/>
          </a:p>
          <a:p>
            <a:r>
              <a:rPr lang="en-US" dirty="0"/>
              <a:t>                                         Their ceramics shown date from 1100-1450 C. E.</a:t>
            </a:r>
          </a:p>
        </p:txBody>
      </p:sp>
      <p:sp>
        <p:nvSpPr>
          <p:cNvPr id="5" name="TextBox 4">
            <a:extLst>
              <a:ext uri="{FF2B5EF4-FFF2-40B4-BE49-F238E27FC236}">
                <a16:creationId xmlns:a16="http://schemas.microsoft.com/office/drawing/2014/main" id="{F1A2A188-D107-819D-75A1-4B5DFB568354}"/>
              </a:ext>
            </a:extLst>
          </p:cNvPr>
          <p:cNvSpPr txBox="1"/>
          <p:nvPr/>
        </p:nvSpPr>
        <p:spPr>
          <a:xfrm>
            <a:off x="6802226" y="2909455"/>
            <a:ext cx="4949829" cy="923330"/>
          </a:xfrm>
          <a:prstGeom prst="rect">
            <a:avLst/>
          </a:prstGeom>
          <a:noFill/>
        </p:spPr>
        <p:txBody>
          <a:bodyPr wrap="square" rtlCol="0">
            <a:spAutoFit/>
          </a:bodyPr>
          <a:lstStyle/>
          <a:p>
            <a:r>
              <a:rPr lang="en-US" dirty="0"/>
              <a:t>The whole Huhugam, Salado area was part of </a:t>
            </a:r>
          </a:p>
          <a:p>
            <a:r>
              <a:rPr lang="en-US" dirty="0"/>
              <a:t>a wide trade network with Mexico that brought</a:t>
            </a:r>
          </a:p>
          <a:p>
            <a:r>
              <a:rPr lang="en-US" dirty="0"/>
              <a:t>up parrots and copper bells among other things. </a:t>
            </a:r>
          </a:p>
        </p:txBody>
      </p:sp>
    </p:spTree>
    <p:extLst>
      <p:ext uri="{BB962C8B-B14F-4D97-AF65-F5344CB8AC3E}">
        <p14:creationId xmlns:p14="http://schemas.microsoft.com/office/powerpoint/2010/main" val="15797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D01B3-64B1-2457-2970-29395748F421}"/>
              </a:ext>
            </a:extLst>
          </p:cNvPr>
          <p:cNvPicPr>
            <a:picLocks noChangeAspect="1"/>
          </p:cNvPicPr>
          <p:nvPr/>
        </p:nvPicPr>
        <p:blipFill>
          <a:blip r:embed="rId2"/>
          <a:stretch>
            <a:fillRect/>
          </a:stretch>
        </p:blipFill>
        <p:spPr>
          <a:xfrm>
            <a:off x="-2290476" y="-80581"/>
            <a:ext cx="4580952" cy="6104762"/>
          </a:xfrm>
          <a:prstGeom prst="rect">
            <a:avLst/>
          </a:prstGeom>
        </p:spPr>
      </p:pic>
      <p:sp>
        <p:nvSpPr>
          <p:cNvPr id="3" name="TextBox 2">
            <a:extLst>
              <a:ext uri="{FF2B5EF4-FFF2-40B4-BE49-F238E27FC236}">
                <a16:creationId xmlns:a16="http://schemas.microsoft.com/office/drawing/2014/main" id="{265184DA-A0C6-42DA-1FD4-A50DC8EA9AF2}"/>
              </a:ext>
            </a:extLst>
          </p:cNvPr>
          <p:cNvSpPr txBox="1"/>
          <p:nvPr/>
        </p:nvSpPr>
        <p:spPr>
          <a:xfrm>
            <a:off x="2371726" y="409575"/>
            <a:ext cx="9820274" cy="6370975"/>
          </a:xfrm>
          <a:prstGeom prst="rect">
            <a:avLst/>
          </a:prstGeom>
          <a:noFill/>
        </p:spPr>
        <p:txBody>
          <a:bodyPr wrap="square" rtlCol="0">
            <a:spAutoFit/>
          </a:bodyPr>
          <a:lstStyle/>
          <a:p>
            <a:r>
              <a:rPr lang="en-US" sz="2400" dirty="0"/>
              <a:t>Tohono O’odham and Akimel O’odham, </a:t>
            </a:r>
          </a:p>
          <a:p>
            <a:r>
              <a:rPr lang="en-US" sz="2400" dirty="0"/>
              <a:t>Desert People and River People</a:t>
            </a:r>
          </a:p>
          <a:p>
            <a:r>
              <a:rPr lang="en-US" sz="2400" dirty="0"/>
              <a:t>The groups listed below are members of the Four Southern Tribes working group who have assisted us in so many ways including repatriation and the land acknowledgement. </a:t>
            </a:r>
          </a:p>
          <a:p>
            <a:r>
              <a:rPr lang="en-US" dirty="0"/>
              <a:t>Reservations include:</a:t>
            </a:r>
          </a:p>
          <a:p>
            <a:r>
              <a:rPr lang="en-US" b="1" dirty="0"/>
              <a:t>Gila River Indian Community</a:t>
            </a:r>
            <a:r>
              <a:rPr lang="en-US" dirty="0"/>
              <a:t>, established in 1859 making it the oldest in Arizona.</a:t>
            </a:r>
          </a:p>
          <a:p>
            <a:endParaRPr lang="en-US" b="1" dirty="0"/>
          </a:p>
          <a:p>
            <a:r>
              <a:rPr lang="en-US" b="1" dirty="0"/>
              <a:t>Salt River Pima-Maricopa Indian Community</a:t>
            </a:r>
            <a:r>
              <a:rPr lang="en-US" dirty="0"/>
              <a:t>, established in 1875 by people from Gila River seeking adequate water for farming after Anglo water users redirected water and left too little for their </a:t>
            </a:r>
          </a:p>
          <a:p>
            <a:r>
              <a:rPr lang="en-US" dirty="0"/>
              <a:t>needs. Subsequent damming in the early 20</a:t>
            </a:r>
            <a:r>
              <a:rPr lang="en-US" baseline="30000" dirty="0"/>
              <a:t>th</a:t>
            </a:r>
            <a:r>
              <a:rPr lang="en-US" dirty="0"/>
              <a:t> century made matters much worse. </a:t>
            </a:r>
          </a:p>
          <a:p>
            <a:endParaRPr lang="en-US" b="1" dirty="0"/>
          </a:p>
          <a:p>
            <a:r>
              <a:rPr lang="en-US" b="1" dirty="0"/>
              <a:t>Ak-Chin Indian Community,</a:t>
            </a:r>
            <a:r>
              <a:rPr lang="en-US" dirty="0"/>
              <a:t> established in 1912, started with 47,600 acres. The next year it  was more than cut in half down to 22,000.  Ak-Chin Farms cultivates 15,000 acres making it one of the largest farming enterprises In the U.S. It has the Ak-Chin Him-Dak Eco Museum. </a:t>
            </a:r>
          </a:p>
          <a:p>
            <a:endParaRPr lang="en-US" b="1" dirty="0"/>
          </a:p>
          <a:p>
            <a:r>
              <a:rPr lang="en-US" b="1" dirty="0"/>
              <a:t>Tohono O’odham Nation,  </a:t>
            </a:r>
            <a:r>
              <a:rPr lang="en-US" dirty="0"/>
              <a:t>main reservation was established in 1917. The earliest of the three smaller reservations San Xavier was established in  1874 with Gila Bend in 1882 and Florence in 1978. </a:t>
            </a:r>
          </a:p>
          <a:p>
            <a:r>
              <a:rPr lang="en-US" dirty="0"/>
              <a:t>It has the second largest land base in Arizona, comparable to the size of Connecticut. 64 miles of International Border cross O’odham land. </a:t>
            </a:r>
          </a:p>
          <a:p>
            <a:endParaRPr lang="en-US" dirty="0"/>
          </a:p>
        </p:txBody>
      </p:sp>
    </p:spTree>
    <p:extLst>
      <p:ext uri="{BB962C8B-B14F-4D97-AF65-F5344CB8AC3E}">
        <p14:creationId xmlns:p14="http://schemas.microsoft.com/office/powerpoint/2010/main" val="220360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866CA-581C-EF15-68ED-5AF2D77EB39F}"/>
              </a:ext>
            </a:extLst>
          </p:cNvPr>
          <p:cNvPicPr>
            <a:picLocks noChangeAspect="1"/>
          </p:cNvPicPr>
          <p:nvPr/>
        </p:nvPicPr>
        <p:blipFill>
          <a:blip r:embed="rId2"/>
          <a:stretch>
            <a:fillRect/>
          </a:stretch>
        </p:blipFill>
        <p:spPr>
          <a:xfrm>
            <a:off x="-2290476" y="-80581"/>
            <a:ext cx="4580952" cy="6104762"/>
          </a:xfrm>
          <a:prstGeom prst="rect">
            <a:avLst/>
          </a:prstGeom>
        </p:spPr>
      </p:pic>
      <p:sp>
        <p:nvSpPr>
          <p:cNvPr id="3" name="TextBox 2">
            <a:extLst>
              <a:ext uri="{FF2B5EF4-FFF2-40B4-BE49-F238E27FC236}">
                <a16:creationId xmlns:a16="http://schemas.microsoft.com/office/drawing/2014/main" id="{59CB4161-489C-9C43-6EAC-BD96ACE7A0A4}"/>
              </a:ext>
            </a:extLst>
          </p:cNvPr>
          <p:cNvSpPr txBox="1"/>
          <p:nvPr/>
        </p:nvSpPr>
        <p:spPr>
          <a:xfrm>
            <a:off x="2290476" y="1323975"/>
            <a:ext cx="10542496" cy="2308324"/>
          </a:xfrm>
          <a:prstGeom prst="rect">
            <a:avLst/>
          </a:prstGeom>
          <a:noFill/>
        </p:spPr>
        <p:txBody>
          <a:bodyPr wrap="square" rtlCol="0">
            <a:spAutoFit/>
          </a:bodyPr>
          <a:lstStyle/>
          <a:p>
            <a:pPr marL="0" marR="0" algn="just">
              <a:spcBef>
                <a:spcPts val="0"/>
              </a:spcBef>
              <a:spcAft>
                <a:spcPts val="0"/>
              </a:spcAft>
            </a:pPr>
            <a:r>
              <a:rPr lang="en-US" sz="1800" i="1" dirty="0">
                <a:effectLst/>
                <a:latin typeface="Calabri"/>
                <a:ea typeface="Times New Roman" panose="02020603050405020304" pitchFamily="18" charset="0"/>
              </a:rPr>
              <a:t>We have five different dialects in the O’odham country, but we can understand each other.</a:t>
            </a:r>
            <a:r>
              <a:rPr lang="en-US" sz="1800" dirty="0">
                <a:effectLst/>
                <a:latin typeface="Calabri"/>
                <a:ea typeface="Times New Roman" panose="02020603050405020304" pitchFamily="18" charset="0"/>
              </a:rPr>
              <a:t> </a:t>
            </a:r>
          </a:p>
          <a:p>
            <a:pPr marL="0" marR="0" algn="just">
              <a:spcBef>
                <a:spcPts val="0"/>
              </a:spcBef>
              <a:spcAft>
                <a:spcPts val="0"/>
              </a:spcAft>
            </a:pPr>
            <a:r>
              <a:rPr lang="en-US" sz="1800" dirty="0">
                <a:effectLst/>
                <a:latin typeface="Calabri"/>
                <a:ea typeface="Times New Roman" panose="02020603050405020304" pitchFamily="18" charset="0"/>
              </a:rPr>
              <a:t>Joe Joaquin, Tohono O’odham</a:t>
            </a:r>
          </a:p>
          <a:p>
            <a:pPr marL="0" marR="0">
              <a:spcBef>
                <a:spcPts val="0"/>
              </a:spcBef>
              <a:spcAft>
                <a:spcPts val="0"/>
              </a:spcAft>
            </a:pPr>
            <a:r>
              <a:rPr lang="en-US" sz="1800" i="1" dirty="0">
                <a:effectLst/>
                <a:latin typeface="Calabri"/>
                <a:ea typeface="Times New Roman" panose="02020603050405020304" pitchFamily="18" charset="0"/>
              </a:rPr>
              <a:t> </a:t>
            </a:r>
            <a:endParaRPr lang="en-US" sz="1800" dirty="0">
              <a:effectLst/>
              <a:latin typeface="Calabri"/>
              <a:ea typeface="Times New Roman" panose="02020603050405020304" pitchFamily="18" charset="0"/>
            </a:endParaRPr>
          </a:p>
          <a:p>
            <a:pPr marL="0" marR="0">
              <a:spcBef>
                <a:spcPts val="0"/>
              </a:spcBef>
              <a:spcAft>
                <a:spcPts val="0"/>
              </a:spcAft>
            </a:pPr>
            <a:r>
              <a:rPr lang="en-US" sz="1800" i="1" dirty="0">
                <a:effectLst/>
                <a:latin typeface="Calabri"/>
                <a:ea typeface="Times New Roman" panose="02020603050405020304" pitchFamily="18" charset="0"/>
              </a:rPr>
              <a:t>We need language to tell our stories and  in our ceremonies. It’s like a person’s heart. </a:t>
            </a:r>
          </a:p>
          <a:p>
            <a:pPr marL="0" marR="0">
              <a:spcBef>
                <a:spcPts val="0"/>
              </a:spcBef>
              <a:spcAft>
                <a:spcPts val="0"/>
              </a:spcAft>
            </a:pPr>
            <a:r>
              <a:rPr lang="en-US" sz="1800" i="1" dirty="0">
                <a:effectLst/>
                <a:latin typeface="Calabri"/>
                <a:ea typeface="Times New Roman" panose="02020603050405020304" pitchFamily="18" charset="0"/>
              </a:rPr>
              <a:t>When your heart stops, you’re dead. The language is our heart.  It keeps our culture alive.</a:t>
            </a:r>
            <a:r>
              <a:rPr lang="en-US" sz="1800" dirty="0">
                <a:effectLst/>
                <a:latin typeface="Calabri"/>
                <a:ea typeface="Times New Roman" panose="02020603050405020304" pitchFamily="18" charset="0"/>
              </a:rPr>
              <a:t> </a:t>
            </a:r>
          </a:p>
          <a:p>
            <a:pPr marL="0" marR="0">
              <a:spcBef>
                <a:spcPts val="0"/>
              </a:spcBef>
              <a:spcAft>
                <a:spcPts val="0"/>
              </a:spcAft>
            </a:pPr>
            <a:r>
              <a:rPr lang="en-US" sz="1800" dirty="0">
                <a:effectLst/>
                <a:latin typeface="Calabri"/>
                <a:ea typeface="Times New Roman" panose="02020603050405020304" pitchFamily="18" charset="0"/>
              </a:rPr>
              <a:t>Danny Lopez, Tohono  O’odham </a:t>
            </a:r>
          </a:p>
          <a:p>
            <a:pPr marL="0" marR="0">
              <a:spcBef>
                <a:spcPts val="0"/>
              </a:spcBef>
              <a:spcAft>
                <a:spcPts val="0"/>
              </a:spcAft>
            </a:pPr>
            <a:r>
              <a:rPr lang="en-US" sz="1800" dirty="0">
                <a:effectLst/>
                <a:latin typeface="Calabri"/>
                <a:ea typeface="Times New Roman" panose="02020603050405020304" pitchFamily="18" charset="0"/>
              </a:rPr>
              <a:t> </a:t>
            </a:r>
          </a:p>
          <a:p>
            <a:endParaRPr lang="en-US" dirty="0"/>
          </a:p>
        </p:txBody>
      </p:sp>
    </p:spTree>
    <p:extLst>
      <p:ext uri="{BB962C8B-B14F-4D97-AF65-F5344CB8AC3E}">
        <p14:creationId xmlns:p14="http://schemas.microsoft.com/office/powerpoint/2010/main" val="2272259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6D761CF3CEDD438D10904F1F452301" ma:contentTypeVersion="14" ma:contentTypeDescription="Create a new document." ma:contentTypeScope="" ma:versionID="2cd50473065a3de80dd49c0a49c0d255">
  <xsd:schema xmlns:xsd="http://www.w3.org/2001/XMLSchema" xmlns:xs="http://www.w3.org/2001/XMLSchema" xmlns:p="http://schemas.microsoft.com/office/2006/metadata/properties" xmlns:ns3="ba1065d3-f16a-4958-842c-3fdd8294c140" xmlns:ns4="466cad8a-7cfb-4b6b-ad2a-634a2ca83135" targetNamespace="http://schemas.microsoft.com/office/2006/metadata/properties" ma:root="true" ma:fieldsID="741e2bafb9f1b9eb03ec62bcbda49086" ns3:_="" ns4:_="">
    <xsd:import namespace="ba1065d3-f16a-4958-842c-3fdd8294c140"/>
    <xsd:import namespace="466cad8a-7cfb-4b6b-ad2a-634a2ca8313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065d3-f16a-4958-842c-3fdd8294c1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6cad8a-7cfb-4b6b-ad2a-634a2ca831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a1065d3-f16a-4958-842c-3fdd8294c140" xsi:nil="true"/>
  </documentManagement>
</p:properties>
</file>

<file path=customXml/itemProps1.xml><?xml version="1.0" encoding="utf-8"?>
<ds:datastoreItem xmlns:ds="http://schemas.openxmlformats.org/officeDocument/2006/customXml" ds:itemID="{F260EBA6-4E3C-4B36-A1F4-5BC53A7EF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065d3-f16a-4958-842c-3fdd8294c140"/>
    <ds:schemaRef ds:uri="466cad8a-7cfb-4b6b-ad2a-634a2ca831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C79D5E-39A5-4D20-8A73-CC2B0865FC0F}">
  <ds:schemaRefs>
    <ds:schemaRef ds:uri="http://schemas.microsoft.com/sharepoint/v3/contenttype/forms"/>
  </ds:schemaRefs>
</ds:datastoreItem>
</file>

<file path=customXml/itemProps3.xml><?xml version="1.0" encoding="utf-8"?>
<ds:datastoreItem xmlns:ds="http://schemas.openxmlformats.org/officeDocument/2006/customXml" ds:itemID="{57CD6A1C-9CD5-4BF6-B0E2-924CE61F6ABF}">
  <ds:schemaRefs>
    <ds:schemaRef ds:uri="http://purl.org/dc/terms/"/>
    <ds:schemaRef ds:uri="http://www.w3.org/XML/1998/namespace"/>
    <ds:schemaRef ds:uri="466cad8a-7cfb-4b6b-ad2a-634a2ca83135"/>
    <ds:schemaRef ds:uri="http://schemas.microsoft.com/office/infopath/2007/PartnerControls"/>
    <ds:schemaRef ds:uri="ba1065d3-f16a-4958-842c-3fdd8294c140"/>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627</TotalTime>
  <Words>4079</Words>
  <Application>Microsoft Office PowerPoint</Application>
  <PresentationFormat>Widescreen</PresentationFormat>
  <Paragraphs>369</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Calabri</vt:lpstr>
      <vt:lpstr>Calabri </vt:lpstr>
      <vt:lpstr>Calibri</vt:lpstr>
      <vt:lpstr>Calibri Light</vt:lpstr>
      <vt:lpstr>Times New Roman</vt:lpstr>
      <vt:lpstr>Office Theme</vt:lpstr>
      <vt:lpstr>Huhugam, O’odham and Yoeme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Huhugam, O’odham and Yoeme</dc:title>
  <dc:creator>Ann Marshal</dc:creator>
  <cp:lastModifiedBy>Ann Marshal</cp:lastModifiedBy>
  <cp:revision>2</cp:revision>
  <dcterms:created xsi:type="dcterms:W3CDTF">2023-11-16T23:49:05Z</dcterms:created>
  <dcterms:modified xsi:type="dcterms:W3CDTF">2023-11-27T16:41:55Z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0x0101005D6D761CF3CEDD438D10904F1F452301</vt:lpwstr>
  </property>
</Properties>
</file>