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3" r:id="rId7"/>
    <p:sldId id="270" r:id="rId8"/>
    <p:sldId id="274" r:id="rId9"/>
    <p:sldId id="263" r:id="rId10"/>
    <p:sldId id="259" r:id="rId11"/>
    <p:sldId id="281" r:id="rId12"/>
    <p:sldId id="280" r:id="rId13"/>
    <p:sldId id="277" r:id="rId14"/>
    <p:sldId id="278" r:id="rId15"/>
    <p:sldId id="276" r:id="rId16"/>
    <p:sldId id="264" r:id="rId17"/>
    <p:sldId id="279" r:id="rId18"/>
    <p:sldId id="265" r:id="rId19"/>
    <p:sldId id="269" r:id="rId20"/>
    <p:sldId id="266" r:id="rId21"/>
    <p:sldId id="267" r:id="rId22"/>
    <p:sldId id="268" r:id="rId23"/>
    <p:sldId id="285" r:id="rId24"/>
    <p:sldId id="282" r:id="rId25"/>
    <p:sldId id="262" r:id="rId26"/>
    <p:sldId id="283" r:id="rId27"/>
    <p:sldId id="275" r:id="rId2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938B0E-F021-4654-B23C-CA28B579A15D}" v="409" dt="2023-11-26T23:08:56.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DE48-A2BB-31E3-15A8-B06E2C4105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3DFE1C-0AB2-1117-129D-1E913B66AF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59DD3-D8C0-FCBA-303F-35A507F53A6D}"/>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5" name="Footer Placeholder 4">
            <a:extLst>
              <a:ext uri="{FF2B5EF4-FFF2-40B4-BE49-F238E27FC236}">
                <a16:creationId xmlns:a16="http://schemas.microsoft.com/office/drawing/2014/main" id="{1AB96E25-BF49-7F0A-2981-FD9AF53B1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EA14F-70A2-600F-B9E4-B97E1E90E3CD}"/>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73836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B156-B40A-71D3-2A78-D8DAA57CC5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D969DC-4185-C9AF-A7E9-B2C78DDF20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2A8C-B90B-6789-8E1F-49657F9D4EA2}"/>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5" name="Footer Placeholder 4">
            <a:extLst>
              <a:ext uri="{FF2B5EF4-FFF2-40B4-BE49-F238E27FC236}">
                <a16:creationId xmlns:a16="http://schemas.microsoft.com/office/drawing/2014/main" id="{6B99589A-B940-1241-0B6C-DA079AF0D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7FEB1-9BC2-2EDF-0CC4-1B810CC243FD}"/>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199510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79F00-B34D-069E-8D95-CE94DF1DB4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25E2D-F77B-DD9E-6890-DBC692F754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B887C-96F5-5B83-F062-265397503DB4}"/>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5" name="Footer Placeholder 4">
            <a:extLst>
              <a:ext uri="{FF2B5EF4-FFF2-40B4-BE49-F238E27FC236}">
                <a16:creationId xmlns:a16="http://schemas.microsoft.com/office/drawing/2014/main" id="{91EBEFF5-1ADE-8AB5-3F41-4A4AEE5E3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76C14-0C12-4473-E41A-36AF4DE0ABB8}"/>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304205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919A-2E22-30F1-8E59-7F6C3AD1C3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E1513-18EA-2A63-B97B-5436F3CA10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C1F18-97A9-E82E-82F5-06CE340F5C15}"/>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5" name="Footer Placeholder 4">
            <a:extLst>
              <a:ext uri="{FF2B5EF4-FFF2-40B4-BE49-F238E27FC236}">
                <a16:creationId xmlns:a16="http://schemas.microsoft.com/office/drawing/2014/main" id="{617A6C5E-B875-519D-DC07-4E9954F6E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4E197-F7D5-E26C-9BEA-D7A7A037143E}"/>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2140520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E594-893F-9235-D332-DBC994B0C6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CDEDF1-D055-240E-A3A2-7A85BF7E8B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B8DCF8-9EC0-67B6-332A-D31C4E3E319A}"/>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5" name="Footer Placeholder 4">
            <a:extLst>
              <a:ext uri="{FF2B5EF4-FFF2-40B4-BE49-F238E27FC236}">
                <a16:creationId xmlns:a16="http://schemas.microsoft.com/office/drawing/2014/main" id="{BD389C64-466E-657A-43BE-A3F2A955B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8B155-FFCA-3908-E1A6-23F79E1FE7CD}"/>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3821127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B5FE-31ED-3328-D0B2-7F8EC880FD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CC437-12AF-10CD-39EA-C513773EFB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5319B-B304-0AF0-1BFC-413EB869F8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920FA2-A901-7554-C6EA-509C0F8FFCE6}"/>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6" name="Footer Placeholder 5">
            <a:extLst>
              <a:ext uri="{FF2B5EF4-FFF2-40B4-BE49-F238E27FC236}">
                <a16:creationId xmlns:a16="http://schemas.microsoft.com/office/drawing/2014/main" id="{7150FA1D-AE8A-7E89-1EC7-D02A96644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1A403-FF8A-3CB5-E57F-D401916D0240}"/>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643230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3B14-02A2-DC4E-A783-B7DAFAEC8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3FE069-33E8-8ACD-857C-0D5FE1CE2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60A0DE-17EE-B778-5344-34C5F5D08F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04E441-4635-BCF5-8E0B-BD73E60E2D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9609F0-918F-4B4B-1FD5-1D6B9560AA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47A6A2-ADB3-842C-D127-5392B29A2072}"/>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8" name="Footer Placeholder 7">
            <a:extLst>
              <a:ext uri="{FF2B5EF4-FFF2-40B4-BE49-F238E27FC236}">
                <a16:creationId xmlns:a16="http://schemas.microsoft.com/office/drawing/2014/main" id="{DE20E575-0AAE-0A8D-9E09-75846482F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A157C6-F134-A808-33A6-5CE88A9A3A2D}"/>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17945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547F-1D0D-2B18-F8F5-9D813C7747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95C89-AAFB-D5F9-8BF4-B2CF7648D90A}"/>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4" name="Footer Placeholder 3">
            <a:extLst>
              <a:ext uri="{FF2B5EF4-FFF2-40B4-BE49-F238E27FC236}">
                <a16:creationId xmlns:a16="http://schemas.microsoft.com/office/drawing/2014/main" id="{27CA782D-D2E7-76B5-D846-72AEB98966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584CAF-D17B-A56E-AA49-FCB7777C3EB9}"/>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402816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3506E8-C7A4-387F-9438-D6D1465D06E5}"/>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3" name="Footer Placeholder 2">
            <a:extLst>
              <a:ext uri="{FF2B5EF4-FFF2-40B4-BE49-F238E27FC236}">
                <a16:creationId xmlns:a16="http://schemas.microsoft.com/office/drawing/2014/main" id="{F70ABB06-D2CD-D1F6-B013-D16F79A805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1FF542-A22F-A450-B179-99686407DC49}"/>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120148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5365-B0EC-D9C1-06D4-FD70CFA2B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868FA2-45F8-1BFD-DA3C-27A2612D9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CE3563-245A-EE69-ACCA-B887DA2CF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FFFED-1DB9-C941-C49A-93BE29B1AB5F}"/>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6" name="Footer Placeholder 5">
            <a:extLst>
              <a:ext uri="{FF2B5EF4-FFF2-40B4-BE49-F238E27FC236}">
                <a16:creationId xmlns:a16="http://schemas.microsoft.com/office/drawing/2014/main" id="{16488EC4-F348-F4D3-FC24-1F1BA153E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172E9-6D17-22B4-5734-E3ED253DCA71}"/>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269043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3C04A-57F0-A2AF-AE30-AC0AB2238C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918BAF-458C-E34C-20B6-9EF1C1B477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88234-E06E-8675-25DF-EA0D84DFB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BF2F-2D5D-F5AB-7806-1AAF9BD07F61}"/>
              </a:ext>
            </a:extLst>
          </p:cNvPr>
          <p:cNvSpPr>
            <a:spLocks noGrp="1"/>
          </p:cNvSpPr>
          <p:nvPr>
            <p:ph type="dt" sz="half" idx="10"/>
          </p:nvPr>
        </p:nvSpPr>
        <p:spPr/>
        <p:txBody>
          <a:bodyPr/>
          <a:lstStyle/>
          <a:p>
            <a:fld id="{E7FA4669-DEC7-4608-BD3B-0754770FF6E5}" type="datetimeFigureOut">
              <a:rPr lang="en-US" smtClean="0"/>
              <a:t>11/29/2023</a:t>
            </a:fld>
            <a:endParaRPr lang="en-US"/>
          </a:p>
        </p:txBody>
      </p:sp>
      <p:sp>
        <p:nvSpPr>
          <p:cNvPr id="6" name="Footer Placeholder 5">
            <a:extLst>
              <a:ext uri="{FF2B5EF4-FFF2-40B4-BE49-F238E27FC236}">
                <a16:creationId xmlns:a16="http://schemas.microsoft.com/office/drawing/2014/main" id="{AE0876F5-2A05-A339-8920-CF3B28ADD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C04B9-6A43-000B-3891-62C14CB17306}"/>
              </a:ext>
            </a:extLst>
          </p:cNvPr>
          <p:cNvSpPr>
            <a:spLocks noGrp="1"/>
          </p:cNvSpPr>
          <p:nvPr>
            <p:ph type="sldNum" sz="quarter" idx="12"/>
          </p:nvPr>
        </p:nvSpPr>
        <p:spPr/>
        <p:txBody>
          <a:bodyPr/>
          <a:lstStyle/>
          <a:p>
            <a:fld id="{93A6C328-3B39-4EAB-99A5-8B44415AE16C}" type="slidenum">
              <a:rPr lang="en-US" smtClean="0"/>
              <a:t>‹#›</a:t>
            </a:fld>
            <a:endParaRPr lang="en-US"/>
          </a:p>
        </p:txBody>
      </p:sp>
    </p:spTree>
    <p:extLst>
      <p:ext uri="{BB962C8B-B14F-4D97-AF65-F5344CB8AC3E}">
        <p14:creationId xmlns:p14="http://schemas.microsoft.com/office/powerpoint/2010/main" val="150228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2BCD8E-E4D5-3771-3606-F71423898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41BE55-3845-69DF-B42C-1AD20A80F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9EA61-5975-7CE2-04A0-22067ACD1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A4669-DEC7-4608-BD3B-0754770FF6E5}" type="datetimeFigureOut">
              <a:rPr lang="en-US" smtClean="0"/>
              <a:t>11/29/2023</a:t>
            </a:fld>
            <a:endParaRPr lang="en-US"/>
          </a:p>
        </p:txBody>
      </p:sp>
      <p:sp>
        <p:nvSpPr>
          <p:cNvPr id="5" name="Footer Placeholder 4">
            <a:extLst>
              <a:ext uri="{FF2B5EF4-FFF2-40B4-BE49-F238E27FC236}">
                <a16:creationId xmlns:a16="http://schemas.microsoft.com/office/drawing/2014/main" id="{30737CB7-585F-2333-0CCD-A340BDDDF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550EB6-7325-FBC8-81BB-144F97219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6C328-3B39-4EAB-99A5-8B44415AE16C}" type="slidenum">
              <a:rPr lang="en-US" smtClean="0"/>
              <a:t>‹#›</a:t>
            </a:fld>
            <a:endParaRPr lang="en-US"/>
          </a:p>
        </p:txBody>
      </p:sp>
    </p:spTree>
    <p:extLst>
      <p:ext uri="{BB962C8B-B14F-4D97-AF65-F5344CB8AC3E}">
        <p14:creationId xmlns:p14="http://schemas.microsoft.com/office/powerpoint/2010/main" val="2968237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2704-EF63-DB1F-C97C-F141CF83340F}"/>
              </a:ext>
            </a:extLst>
          </p:cNvPr>
          <p:cNvSpPr>
            <a:spLocks noGrp="1"/>
          </p:cNvSpPr>
          <p:nvPr>
            <p:ph type="ctrTitle"/>
          </p:nvPr>
        </p:nvSpPr>
        <p:spPr/>
        <p:txBody>
          <a:bodyPr>
            <a:normAutofit fontScale="90000"/>
          </a:bodyPr>
          <a:lstStyle/>
          <a:p>
            <a:r>
              <a:rPr lang="en-US" dirty="0"/>
              <a:t>Colorado River Tribes </a:t>
            </a:r>
            <a:br>
              <a:rPr lang="en-US" dirty="0"/>
            </a:br>
            <a:r>
              <a:rPr lang="en-US" dirty="0"/>
              <a:t>and</a:t>
            </a:r>
            <a:br>
              <a:rPr lang="en-US" dirty="0"/>
            </a:br>
            <a:r>
              <a:rPr lang="en-US" dirty="0"/>
              <a:t>Pee Posh</a:t>
            </a:r>
            <a:r>
              <a:rPr lang="en-US"/>
              <a:t>/Piipaash</a:t>
            </a:r>
            <a:endParaRPr lang="en-US" dirty="0"/>
          </a:p>
        </p:txBody>
      </p:sp>
      <p:sp>
        <p:nvSpPr>
          <p:cNvPr id="3" name="Subtitle 2">
            <a:extLst>
              <a:ext uri="{FF2B5EF4-FFF2-40B4-BE49-F238E27FC236}">
                <a16:creationId xmlns:a16="http://schemas.microsoft.com/office/drawing/2014/main" id="{373D84F4-F472-F562-C25B-13ED574B15D1}"/>
              </a:ext>
            </a:extLst>
          </p:cNvPr>
          <p:cNvSpPr>
            <a:spLocks noGrp="1"/>
          </p:cNvSpPr>
          <p:nvPr>
            <p:ph type="subTitle" idx="1"/>
          </p:nvPr>
        </p:nvSpPr>
        <p:spPr>
          <a:solidFill>
            <a:schemeClr val="bg2">
              <a:lumMod val="90000"/>
            </a:schemeClr>
          </a:solidFill>
        </p:spPr>
        <p:txBody>
          <a:bodyPr>
            <a:normAutofit/>
          </a:bodyPr>
          <a:lstStyle/>
          <a:p>
            <a:endParaRPr lang="en-US" dirty="0"/>
          </a:p>
        </p:txBody>
      </p:sp>
    </p:spTree>
    <p:extLst>
      <p:ext uri="{BB962C8B-B14F-4D97-AF65-F5344CB8AC3E}">
        <p14:creationId xmlns:p14="http://schemas.microsoft.com/office/powerpoint/2010/main" val="1439458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descr="File: '0105647b'">
            <a:extLst>
              <a:ext uri="{FF2B5EF4-FFF2-40B4-BE49-F238E27FC236}">
                <a16:creationId xmlns:a16="http://schemas.microsoft.com/office/drawing/2014/main" id="{4F3DE8C2-67A2-E442-7516-F2AA7E44B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341" t="15545" r="32719" b="17877"/>
          <a:stretch/>
        </p:blipFill>
        <p:spPr bwMode="auto">
          <a:xfrm>
            <a:off x="139960" y="121297"/>
            <a:ext cx="2108719" cy="2929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7C71F6-922B-243A-DA38-96FC82CF5F38}"/>
              </a:ext>
            </a:extLst>
          </p:cNvPr>
          <p:cNvSpPr txBox="1"/>
          <p:nvPr/>
        </p:nvSpPr>
        <p:spPr>
          <a:xfrm>
            <a:off x="2640563" y="531845"/>
            <a:ext cx="9762224" cy="1477328"/>
          </a:xfrm>
          <a:prstGeom prst="rect">
            <a:avLst/>
          </a:prstGeom>
          <a:noFill/>
        </p:spPr>
        <p:txBody>
          <a:bodyPr wrap="none" rtlCol="0">
            <a:spAutoFit/>
          </a:bodyPr>
          <a:lstStyle/>
          <a:p>
            <a:r>
              <a:rPr lang="en-US" dirty="0"/>
              <a:t>Elmer Gates,  Mojave, (1929-1990), Jar, Purchased from the 1973 Heard Museum Guild Arts and Crafts</a:t>
            </a:r>
          </a:p>
          <a:p>
            <a:r>
              <a:rPr lang="en-US" dirty="0"/>
              <a:t>Exhibit, where it received an Honorable Mention award.</a:t>
            </a:r>
          </a:p>
          <a:p>
            <a:r>
              <a:rPr lang="en-US" dirty="0"/>
              <a:t>Gates lived in Poston on the Ft. Mojave Reservation. Traditionally Mojave women were potters.  Gates</a:t>
            </a:r>
          </a:p>
          <a:p>
            <a:r>
              <a:rPr lang="en-US" dirty="0"/>
              <a:t>learned pottery making from his aunt.</a:t>
            </a:r>
          </a:p>
          <a:p>
            <a:r>
              <a:rPr lang="en-US" dirty="0"/>
              <a:t>He taught people to make pottery and enjoyed experimenting with pottery styles and techniques. </a:t>
            </a:r>
          </a:p>
        </p:txBody>
      </p:sp>
      <p:pic>
        <p:nvPicPr>
          <p:cNvPr id="2052" name="Picture 4" descr="File: 'Z0009502'">
            <a:extLst>
              <a:ext uri="{FF2B5EF4-FFF2-40B4-BE49-F238E27FC236}">
                <a16:creationId xmlns:a16="http://schemas.microsoft.com/office/drawing/2014/main" id="{08656E25-C9E6-ECD9-5E7F-692699B34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57" t="8882" r="17673" b="17975"/>
          <a:stretch/>
        </p:blipFill>
        <p:spPr bwMode="auto">
          <a:xfrm>
            <a:off x="-46653" y="3051110"/>
            <a:ext cx="2584580" cy="26125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D6C9CA-6B1E-3396-B72C-137BAFF45F71}"/>
              </a:ext>
            </a:extLst>
          </p:cNvPr>
          <p:cNvSpPr txBox="1"/>
          <p:nvPr/>
        </p:nvSpPr>
        <p:spPr>
          <a:xfrm>
            <a:off x="2845837" y="3284376"/>
            <a:ext cx="7071936" cy="369332"/>
          </a:xfrm>
          <a:prstGeom prst="rect">
            <a:avLst/>
          </a:prstGeom>
          <a:noFill/>
        </p:spPr>
        <p:txBody>
          <a:bodyPr wrap="none" rtlCol="0">
            <a:spAutoFit/>
          </a:bodyPr>
          <a:lstStyle/>
          <a:p>
            <a:r>
              <a:rPr lang="en-US" dirty="0"/>
              <a:t>Elmer Gates based this 1974 jar shape and design on Huhugam ceramics. </a:t>
            </a:r>
          </a:p>
        </p:txBody>
      </p:sp>
    </p:spTree>
    <p:extLst>
      <p:ext uri="{BB962C8B-B14F-4D97-AF65-F5344CB8AC3E}">
        <p14:creationId xmlns:p14="http://schemas.microsoft.com/office/powerpoint/2010/main" val="3995672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descr="File: 'Z0011021'">
            <a:extLst>
              <a:ext uri="{FF2B5EF4-FFF2-40B4-BE49-F238E27FC236}">
                <a16:creationId xmlns:a16="http://schemas.microsoft.com/office/drawing/2014/main" id="{BBE2A5BB-D8E4-4021-6880-D85A073F9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82" y="385666"/>
            <a:ext cx="2390775"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F65F96-1D4C-149E-1D1B-BE06930DC7A4}"/>
              </a:ext>
            </a:extLst>
          </p:cNvPr>
          <p:cNvSpPr txBox="1"/>
          <p:nvPr/>
        </p:nvSpPr>
        <p:spPr>
          <a:xfrm>
            <a:off x="335902" y="4777273"/>
            <a:ext cx="10270825" cy="369332"/>
          </a:xfrm>
          <a:prstGeom prst="rect">
            <a:avLst/>
          </a:prstGeom>
          <a:noFill/>
        </p:spPr>
        <p:txBody>
          <a:bodyPr wrap="none" rtlCol="0">
            <a:spAutoFit/>
          </a:bodyPr>
          <a:lstStyle/>
          <a:p>
            <a:r>
              <a:rPr lang="en-US" dirty="0"/>
              <a:t>Elmer Gates received a blue ribbon for this pair in the Heard Museum Guild 1980 Arts and Crafts Exhibit. </a:t>
            </a:r>
          </a:p>
        </p:txBody>
      </p:sp>
      <p:pic>
        <p:nvPicPr>
          <p:cNvPr id="3076" name="Picture 4" descr="File: 'Z0011020'">
            <a:extLst>
              <a:ext uri="{FF2B5EF4-FFF2-40B4-BE49-F238E27FC236}">
                <a16:creationId xmlns:a16="http://schemas.microsoft.com/office/drawing/2014/main" id="{16FD0F34-1CA4-6887-9A23-3E45AC89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816" y="385666"/>
            <a:ext cx="23717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759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descr="File: 'Z0011100'">
            <a:extLst>
              <a:ext uri="{FF2B5EF4-FFF2-40B4-BE49-F238E27FC236}">
                <a16:creationId xmlns:a16="http://schemas.microsoft.com/office/drawing/2014/main" id="{6564644B-8453-9E81-F141-B3E4FD669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27" r="14996" b="16433"/>
          <a:stretch/>
        </p:blipFill>
        <p:spPr bwMode="auto">
          <a:xfrm>
            <a:off x="643811" y="654019"/>
            <a:ext cx="2565919" cy="2984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629C43-392E-B8BE-F117-F0BDA5CFD4E3}"/>
              </a:ext>
            </a:extLst>
          </p:cNvPr>
          <p:cNvSpPr txBox="1"/>
          <p:nvPr/>
        </p:nvSpPr>
        <p:spPr>
          <a:xfrm>
            <a:off x="4068147" y="1156996"/>
            <a:ext cx="6875665" cy="923330"/>
          </a:xfrm>
          <a:prstGeom prst="rect">
            <a:avLst/>
          </a:prstGeom>
          <a:noFill/>
        </p:spPr>
        <p:txBody>
          <a:bodyPr wrap="none" rtlCol="0">
            <a:spAutoFit/>
          </a:bodyPr>
          <a:lstStyle/>
          <a:p>
            <a:r>
              <a:rPr lang="en-US" dirty="0"/>
              <a:t>Whitney Grey (b. 1949) Mojave/Tohono O’odham, watercolor</a:t>
            </a:r>
          </a:p>
          <a:p>
            <a:r>
              <a:rPr lang="en-US" dirty="0"/>
              <a:t>Representation of a pictograph in the Mojave homelands near Needles,</a:t>
            </a:r>
          </a:p>
          <a:p>
            <a:r>
              <a:rPr lang="en-US" dirty="0"/>
              <a:t>California. It is a pictograph of a spirit being.</a:t>
            </a:r>
          </a:p>
        </p:txBody>
      </p:sp>
    </p:spTree>
    <p:extLst>
      <p:ext uri="{BB962C8B-B14F-4D97-AF65-F5344CB8AC3E}">
        <p14:creationId xmlns:p14="http://schemas.microsoft.com/office/powerpoint/2010/main" val="1348517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6BF84CB-88EC-3E06-3104-7EF14A529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0FF94A9B-3DB6-643D-FB77-450AB877AA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59" t="13119" r="6250" b="12411"/>
          <a:stretch/>
        </p:blipFill>
        <p:spPr bwMode="auto">
          <a:xfrm>
            <a:off x="4656707" y="78683"/>
            <a:ext cx="1845308"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4308DA-4DFF-873D-8AD2-645B41675B4E}"/>
              </a:ext>
            </a:extLst>
          </p:cNvPr>
          <p:cNvSpPr txBox="1"/>
          <p:nvPr/>
        </p:nvSpPr>
        <p:spPr>
          <a:xfrm>
            <a:off x="6797964" y="314036"/>
            <a:ext cx="5399170" cy="2862322"/>
          </a:xfrm>
          <a:prstGeom prst="rect">
            <a:avLst/>
          </a:prstGeom>
          <a:noFill/>
        </p:spPr>
        <p:txBody>
          <a:bodyPr wrap="none" rtlCol="0">
            <a:spAutoFit/>
          </a:bodyPr>
          <a:lstStyle/>
          <a:p>
            <a:r>
              <a:rPr lang="en-US" dirty="0"/>
              <a:t>Annie Fields, Mojave (1884-1971) Enrolled at CRIT.</a:t>
            </a:r>
          </a:p>
          <a:p>
            <a:r>
              <a:rPr lang="en-US" dirty="0"/>
              <a:t>Frog, 1964</a:t>
            </a:r>
          </a:p>
          <a:p>
            <a:r>
              <a:rPr lang="en-US" dirty="0"/>
              <a:t>The figure references origin stories about Mutavilya,</a:t>
            </a:r>
          </a:p>
          <a:p>
            <a:r>
              <a:rPr lang="en-US" dirty="0"/>
              <a:t>the son of Earth. When he was about to die, he </a:t>
            </a:r>
          </a:p>
          <a:p>
            <a:r>
              <a:rPr lang="en-US" dirty="0"/>
              <a:t>instructed that he should be cremated, but the Mohave</a:t>
            </a:r>
          </a:p>
          <a:p>
            <a:r>
              <a:rPr lang="en-US" dirty="0"/>
              <a:t>didn’t have fire. A frog hopped across the desert to</a:t>
            </a:r>
          </a:p>
          <a:p>
            <a:r>
              <a:rPr lang="en-US" dirty="0"/>
              <a:t>gather fire from a volcano. When he returned, carrying </a:t>
            </a:r>
          </a:p>
          <a:p>
            <a:r>
              <a:rPr lang="en-US" dirty="0"/>
              <a:t>a burning stick in his mouth, Mutavilya was cremated, </a:t>
            </a:r>
          </a:p>
          <a:p>
            <a:r>
              <a:rPr lang="en-US" dirty="0"/>
              <a:t>establishing the Mohave tradition of cremating the</a:t>
            </a:r>
          </a:p>
          <a:p>
            <a:r>
              <a:rPr lang="en-US" dirty="0"/>
              <a:t> dead with their belongings.</a:t>
            </a:r>
          </a:p>
        </p:txBody>
      </p:sp>
      <p:sp>
        <p:nvSpPr>
          <p:cNvPr id="5" name="TextBox 4">
            <a:extLst>
              <a:ext uri="{FF2B5EF4-FFF2-40B4-BE49-F238E27FC236}">
                <a16:creationId xmlns:a16="http://schemas.microsoft.com/office/drawing/2014/main" id="{DC94A181-F60E-CBE0-7EE8-0EC5235E1957}"/>
              </a:ext>
            </a:extLst>
          </p:cNvPr>
          <p:cNvSpPr txBox="1"/>
          <p:nvPr/>
        </p:nvSpPr>
        <p:spPr>
          <a:xfrm>
            <a:off x="6450480" y="3297382"/>
            <a:ext cx="5746653" cy="646331"/>
          </a:xfrm>
          <a:prstGeom prst="rect">
            <a:avLst/>
          </a:prstGeom>
          <a:noFill/>
        </p:spPr>
        <p:txBody>
          <a:bodyPr wrap="square">
            <a:spAutoFit/>
          </a:bodyPr>
          <a:lstStyle/>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Looks like a "hoonapnap," a black and white beetle that lives in the willow tree. (TJ Lafoon)</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File: 'Z0009498'">
            <a:extLst>
              <a:ext uri="{FF2B5EF4-FFF2-40B4-BE49-F238E27FC236}">
                <a16:creationId xmlns:a16="http://schemas.microsoft.com/office/drawing/2014/main" id="{34D1192A-8011-AED5-D797-3FC8E1359B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67" t="10959" r="13333" b="36314"/>
          <a:stretch/>
        </p:blipFill>
        <p:spPr bwMode="auto">
          <a:xfrm>
            <a:off x="4770063" y="3163347"/>
            <a:ext cx="161859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 'Z0009501'">
            <a:extLst>
              <a:ext uri="{FF2B5EF4-FFF2-40B4-BE49-F238E27FC236}">
                <a16:creationId xmlns:a16="http://schemas.microsoft.com/office/drawing/2014/main" id="{017D8AD7-1148-1B55-BAB6-14997FD085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82" t="12721" r="20000" b="33485"/>
          <a:stretch/>
        </p:blipFill>
        <p:spPr bwMode="auto">
          <a:xfrm>
            <a:off x="4866361" y="4561705"/>
            <a:ext cx="1931603"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D2618BA-17EF-CEB3-14E1-02075AB23FE6}"/>
              </a:ext>
            </a:extLst>
          </p:cNvPr>
          <p:cNvSpPr txBox="1"/>
          <p:nvPr/>
        </p:nvSpPr>
        <p:spPr>
          <a:xfrm>
            <a:off x="6954982" y="4692073"/>
            <a:ext cx="5213671" cy="1477328"/>
          </a:xfrm>
          <a:prstGeom prst="rect">
            <a:avLst/>
          </a:prstGeom>
          <a:noFill/>
        </p:spPr>
        <p:txBody>
          <a:bodyPr wrap="none" rtlCol="0">
            <a:spAutoFit/>
          </a:bodyPr>
          <a:lstStyle/>
          <a:p>
            <a:r>
              <a:rPr lang="en-US" dirty="0"/>
              <a:t>Frog, c. 1940. The frog was purchased at the </a:t>
            </a:r>
          </a:p>
          <a:p>
            <a:r>
              <a:rPr lang="en-US" dirty="0"/>
              <a:t>Santa Fe depot in Needles, California. Mohave elder</a:t>
            </a:r>
          </a:p>
          <a:p>
            <a:r>
              <a:rPr lang="en-US" dirty="0"/>
              <a:t>Louise Patch referred to people selling at the railroad</a:t>
            </a:r>
          </a:p>
          <a:p>
            <a:r>
              <a:rPr lang="en-US" dirty="0"/>
              <a:t>station saying, “They couldn’t speak a word of English</a:t>
            </a:r>
          </a:p>
          <a:p>
            <a:r>
              <a:rPr lang="en-US" dirty="0"/>
              <a:t>but they were in business.”  </a:t>
            </a:r>
          </a:p>
        </p:txBody>
      </p:sp>
    </p:spTree>
    <p:extLst>
      <p:ext uri="{BB962C8B-B14F-4D97-AF65-F5344CB8AC3E}">
        <p14:creationId xmlns:p14="http://schemas.microsoft.com/office/powerpoint/2010/main" val="1692754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8" name="Picture 2" descr="File: 'Z0009528'">
            <a:extLst>
              <a:ext uri="{FF2B5EF4-FFF2-40B4-BE49-F238E27FC236}">
                <a16:creationId xmlns:a16="http://schemas.microsoft.com/office/drawing/2014/main" id="{D6082C80-255A-4773-1D11-52C5F1944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42" y="4665"/>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D94648-D688-8B23-1137-3E8B49EB153A}"/>
              </a:ext>
            </a:extLst>
          </p:cNvPr>
          <p:cNvSpPr txBox="1"/>
          <p:nvPr/>
        </p:nvSpPr>
        <p:spPr>
          <a:xfrm>
            <a:off x="5141167" y="1026367"/>
            <a:ext cx="6125459" cy="646331"/>
          </a:xfrm>
          <a:prstGeom prst="rect">
            <a:avLst/>
          </a:prstGeom>
          <a:noFill/>
        </p:spPr>
        <p:txBody>
          <a:bodyPr wrap="none" rtlCol="0">
            <a:spAutoFit/>
          </a:bodyPr>
          <a:lstStyle/>
          <a:p>
            <a:r>
              <a:rPr lang="en-US" dirty="0"/>
              <a:t>Henrietta Graves Peterson, Mohave, Miniature cradleboard for</a:t>
            </a:r>
          </a:p>
          <a:p>
            <a:r>
              <a:rPr lang="en-US" dirty="0"/>
              <a:t>an infant boy.  c. 1963  Peterson made the rattle we saw earlier. </a:t>
            </a:r>
          </a:p>
        </p:txBody>
      </p:sp>
    </p:spTree>
    <p:extLst>
      <p:ext uri="{BB962C8B-B14F-4D97-AF65-F5344CB8AC3E}">
        <p14:creationId xmlns:p14="http://schemas.microsoft.com/office/powerpoint/2010/main" val="2770496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6C13789-18BA-D206-5E81-CE95FB610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57C34DC-4366-8E76-AF46-7A6608AF3660}"/>
              </a:ext>
            </a:extLst>
          </p:cNvPr>
          <p:cNvSpPr txBox="1"/>
          <p:nvPr/>
        </p:nvSpPr>
        <p:spPr>
          <a:xfrm>
            <a:off x="5299788" y="783771"/>
            <a:ext cx="6148478" cy="646331"/>
          </a:xfrm>
          <a:prstGeom prst="rect">
            <a:avLst/>
          </a:prstGeom>
          <a:noFill/>
        </p:spPr>
        <p:txBody>
          <a:bodyPr wrap="none" rtlCol="0">
            <a:spAutoFit/>
          </a:bodyPr>
          <a:lstStyle/>
          <a:p>
            <a:r>
              <a:rPr lang="en-US" dirty="0"/>
              <a:t>The dolls in front are older figures c. 1900 from the Fred Harvey</a:t>
            </a:r>
          </a:p>
          <a:p>
            <a:r>
              <a:rPr lang="en-US" dirty="0"/>
              <a:t>Company collection. </a:t>
            </a:r>
          </a:p>
        </p:txBody>
      </p:sp>
    </p:spTree>
    <p:extLst>
      <p:ext uri="{BB962C8B-B14F-4D97-AF65-F5344CB8AC3E}">
        <p14:creationId xmlns:p14="http://schemas.microsoft.com/office/powerpoint/2010/main" val="3768019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258A7D-4635-9FEE-D6DB-D2236F53C340}"/>
              </a:ext>
            </a:extLst>
          </p:cNvPr>
          <p:cNvPicPr>
            <a:picLocks noChangeAspect="1"/>
          </p:cNvPicPr>
          <p:nvPr/>
        </p:nvPicPr>
        <p:blipFill>
          <a:blip r:embed="rId2"/>
          <a:stretch>
            <a:fillRect/>
          </a:stretch>
        </p:blipFill>
        <p:spPr>
          <a:xfrm>
            <a:off x="0" y="138545"/>
            <a:ext cx="4632129" cy="2834640"/>
          </a:xfrm>
          <a:prstGeom prst="rect">
            <a:avLst/>
          </a:prstGeom>
        </p:spPr>
      </p:pic>
      <p:sp>
        <p:nvSpPr>
          <p:cNvPr id="2" name="TextBox 1">
            <a:extLst>
              <a:ext uri="{FF2B5EF4-FFF2-40B4-BE49-F238E27FC236}">
                <a16:creationId xmlns:a16="http://schemas.microsoft.com/office/drawing/2014/main" id="{5D9454F5-F6E2-E994-2C5F-FE391573F440}"/>
              </a:ext>
            </a:extLst>
          </p:cNvPr>
          <p:cNvSpPr txBox="1"/>
          <p:nvPr/>
        </p:nvSpPr>
        <p:spPr>
          <a:xfrm>
            <a:off x="5052291" y="508000"/>
            <a:ext cx="7170233" cy="2862322"/>
          </a:xfrm>
          <a:prstGeom prst="rect">
            <a:avLst/>
          </a:prstGeom>
          <a:noFill/>
        </p:spPr>
        <p:txBody>
          <a:bodyPr wrap="none" rtlCol="0">
            <a:spAutoFit/>
          </a:bodyPr>
          <a:lstStyle/>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Mohave. Cape necklace, late 1800s. </a:t>
            </a: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Mojave began to make beaded collars in the early 1880s. Blue and </a:t>
            </a: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white were the most popular colors for collars. The glass trade beads </a:t>
            </a: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became available through contact with explorers, settlers and soldiers. </a:t>
            </a: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Mohave elder Louise Patch referred to the design on this cape necklace as </a:t>
            </a: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turtle shell design. She said the diamond shapes represent the bank of </a:t>
            </a: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Colorado River, and the elements near the neckline are the tributaries </a:t>
            </a: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the Colorado, such as the Bill Williams River. </a:t>
            </a: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4806147D-1DA5-9182-78E3-32F979BE5EEE}"/>
              </a:ext>
            </a:extLst>
          </p:cNvPr>
          <p:cNvPicPr>
            <a:picLocks noChangeAspect="1"/>
          </p:cNvPicPr>
          <p:nvPr/>
        </p:nvPicPr>
        <p:blipFill rotWithShape="1">
          <a:blip r:embed="rId3"/>
          <a:srcRect l="10807" t="5926" r="5665" b="9427"/>
          <a:stretch/>
        </p:blipFill>
        <p:spPr>
          <a:xfrm>
            <a:off x="434122" y="3084945"/>
            <a:ext cx="4041395" cy="3474720"/>
          </a:xfrm>
          <a:prstGeom prst="rect">
            <a:avLst/>
          </a:prstGeom>
        </p:spPr>
      </p:pic>
      <p:sp>
        <p:nvSpPr>
          <p:cNvPr id="5" name="TextBox 4">
            <a:extLst>
              <a:ext uri="{FF2B5EF4-FFF2-40B4-BE49-F238E27FC236}">
                <a16:creationId xmlns:a16="http://schemas.microsoft.com/office/drawing/2014/main" id="{311B09EB-64A8-6509-9D50-06599F229C37}"/>
              </a:ext>
            </a:extLst>
          </p:cNvPr>
          <p:cNvSpPr txBox="1"/>
          <p:nvPr/>
        </p:nvSpPr>
        <p:spPr>
          <a:xfrm>
            <a:off x="5052291" y="3583709"/>
            <a:ext cx="6955750" cy="1200329"/>
          </a:xfrm>
          <a:prstGeom prst="rect">
            <a:avLst/>
          </a:prstGeom>
          <a:noFill/>
        </p:spPr>
        <p:txBody>
          <a:bodyPr wrap="none" rtlCol="0">
            <a:spAutoFit/>
          </a:bodyPr>
          <a:lstStyle/>
          <a:p>
            <a:r>
              <a:rPr lang="en-US" sz="1800" dirty="0">
                <a:solidFill>
                  <a:srgbClr val="000000"/>
                </a:solidFill>
                <a:effectLst/>
                <a:ea typeface="Times New Roman" panose="02020603050405020304" pitchFamily="18" charset="0"/>
              </a:rPr>
              <a:t>Mohave. Bark skirt, mid-1800s. Before the 1860s, Mohave women wore </a:t>
            </a:r>
          </a:p>
          <a:p>
            <a:r>
              <a:rPr lang="en-US" sz="1800" dirty="0">
                <a:solidFill>
                  <a:srgbClr val="000000"/>
                </a:solidFill>
                <a:effectLst/>
                <a:ea typeface="Times New Roman" panose="02020603050405020304" pitchFamily="18" charset="0"/>
              </a:rPr>
              <a:t>knee-length skirts made of soft shredded fibers from the inner bark of </a:t>
            </a:r>
          </a:p>
          <a:p>
            <a:r>
              <a:rPr lang="en-US" sz="1800" dirty="0">
                <a:solidFill>
                  <a:srgbClr val="000000"/>
                </a:solidFill>
                <a:effectLst/>
                <a:ea typeface="Times New Roman" panose="02020603050405020304" pitchFamily="18" charset="0"/>
              </a:rPr>
              <a:t>willow trees.</a:t>
            </a:r>
            <a:endParaRPr lang="en-US" sz="18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792827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1CC3B5D-54C8-E65D-B6F1-6D48A08CD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5529124-6912-B908-0F51-647857668522}"/>
              </a:ext>
            </a:extLst>
          </p:cNvPr>
          <p:cNvSpPr txBox="1"/>
          <p:nvPr/>
        </p:nvSpPr>
        <p:spPr>
          <a:xfrm>
            <a:off x="5347855" y="895927"/>
            <a:ext cx="6902467" cy="3970318"/>
          </a:xfrm>
          <a:prstGeom prst="rect">
            <a:avLst/>
          </a:prstGeom>
          <a:noFill/>
        </p:spPr>
        <p:txBody>
          <a:bodyPr wrap="none" rtlCol="0">
            <a:spAutoFit/>
          </a:bodyPr>
          <a:lstStyle/>
          <a:p>
            <a:r>
              <a:rPr lang="en-US" dirty="0"/>
              <a:t>Maricopa---Pee Posh/Piipaash</a:t>
            </a:r>
          </a:p>
          <a:p>
            <a:pPr marL="285750" indent="-285750">
              <a:buFont typeface="Arial" panose="020B0604020202020204" pitchFamily="34" charset="0"/>
              <a:buChar char="•"/>
            </a:pPr>
            <a:r>
              <a:rPr lang="en-US" dirty="0"/>
              <a:t>Intertribal warfare among Colorado River peoples, over several</a:t>
            </a:r>
          </a:p>
          <a:p>
            <a:r>
              <a:rPr lang="en-US" dirty="0"/>
              <a:t>centuries gradually pushed the Yuman-speaking Pee Posh eastward</a:t>
            </a:r>
          </a:p>
          <a:p>
            <a:r>
              <a:rPr lang="en-US" dirty="0"/>
              <a:t>along the Gila River, forming defensive alliances with the O’odham </a:t>
            </a:r>
          </a:p>
          <a:p>
            <a:r>
              <a:rPr lang="en-US" dirty="0"/>
              <a:t>by the eighteenth century.  </a:t>
            </a:r>
          </a:p>
          <a:p>
            <a:endParaRPr lang="en-US" dirty="0"/>
          </a:p>
          <a:p>
            <a:pPr marL="285750" indent="-285750">
              <a:buFont typeface="Arial" panose="020B0604020202020204" pitchFamily="34" charset="0"/>
              <a:buChar char="•"/>
            </a:pPr>
            <a:r>
              <a:rPr lang="en-US" dirty="0"/>
              <a:t>Communities within communities. Today, Maricopa communities are</a:t>
            </a:r>
          </a:p>
          <a:p>
            <a:r>
              <a:rPr lang="en-US" dirty="0"/>
              <a:t> part of the Gila River Indian Community and the Salt River</a:t>
            </a:r>
          </a:p>
          <a:p>
            <a:r>
              <a:rPr lang="en-US" dirty="0"/>
              <a:t> Pima-Maricopa Indian Community.</a:t>
            </a:r>
          </a:p>
          <a:p>
            <a:endParaRPr lang="en-US" dirty="0"/>
          </a:p>
          <a:p>
            <a:pPr marL="285750" indent="-285750">
              <a:buFont typeface="Arial" panose="020B0604020202020204" pitchFamily="34" charset="0"/>
              <a:buChar char="•"/>
            </a:pPr>
            <a:r>
              <a:rPr lang="en-US" dirty="0"/>
              <a:t>Many Maricopa families reside in the western portions of the</a:t>
            </a:r>
          </a:p>
          <a:p>
            <a:r>
              <a:rPr lang="en-US" dirty="0"/>
              <a:t>Gila River Indian Community and in the southern Lehi portion of the</a:t>
            </a:r>
          </a:p>
          <a:p>
            <a:r>
              <a:rPr lang="en-US" dirty="0"/>
              <a:t>Salt River Pima-Maricopa Indian Community. </a:t>
            </a:r>
          </a:p>
          <a:p>
            <a:endParaRPr lang="en-US" dirty="0"/>
          </a:p>
        </p:txBody>
      </p:sp>
    </p:spTree>
    <p:extLst>
      <p:ext uri="{BB962C8B-B14F-4D97-AF65-F5344CB8AC3E}">
        <p14:creationId xmlns:p14="http://schemas.microsoft.com/office/powerpoint/2010/main" val="3794341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903AA-4E4B-7427-214C-2AD45CDDF95F}"/>
              </a:ext>
            </a:extLst>
          </p:cNvPr>
          <p:cNvPicPr>
            <a:picLocks noChangeAspect="1"/>
          </p:cNvPicPr>
          <p:nvPr/>
        </p:nvPicPr>
        <p:blipFill>
          <a:blip r:embed="rId2"/>
          <a:stretch>
            <a:fillRect/>
          </a:stretch>
        </p:blipFill>
        <p:spPr>
          <a:xfrm>
            <a:off x="106020" y="85172"/>
            <a:ext cx="4572396" cy="6096528"/>
          </a:xfrm>
          <a:prstGeom prst="rect">
            <a:avLst/>
          </a:prstGeom>
        </p:spPr>
      </p:pic>
      <p:sp>
        <p:nvSpPr>
          <p:cNvPr id="3" name="TextBox 2">
            <a:extLst>
              <a:ext uri="{FF2B5EF4-FFF2-40B4-BE49-F238E27FC236}">
                <a16:creationId xmlns:a16="http://schemas.microsoft.com/office/drawing/2014/main" id="{CCA4E9B6-0F79-8680-0AC3-AB02E2BC08EB}"/>
              </a:ext>
            </a:extLst>
          </p:cNvPr>
          <p:cNvSpPr txBox="1"/>
          <p:nvPr/>
        </p:nvSpPr>
        <p:spPr>
          <a:xfrm>
            <a:off x="5403273" y="1256145"/>
            <a:ext cx="6855723" cy="3693319"/>
          </a:xfrm>
          <a:prstGeom prst="rect">
            <a:avLst/>
          </a:prstGeom>
          <a:noFill/>
        </p:spPr>
        <p:txBody>
          <a:bodyPr wrap="none" rtlCol="0">
            <a:spAutoFit/>
          </a:bodyPr>
          <a:lstStyle/>
          <a:p>
            <a:pPr marL="0" marR="0" hangingPunct="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Yolanda Hart Stevens, Pee Posh/Quechan. </a:t>
            </a:r>
          </a:p>
          <a:p>
            <a:pPr marL="0" marR="0" hangingPunct="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Dress, 2004 and Necklace, 2000.</a:t>
            </a:r>
          </a:p>
          <a:p>
            <a:r>
              <a:rPr lang="en-US" sz="1800" dirty="0">
                <a:effectLst/>
                <a:latin typeface="Calibri" panose="020F0502020204030204" pitchFamily="34" charset="0"/>
                <a:ea typeface="Calibri" panose="020F0502020204030204" pitchFamily="34" charset="0"/>
                <a:cs typeface="Calibri" panose="020F0502020204030204" pitchFamily="34" charset="0"/>
              </a:rPr>
              <a:t>This dress style is worn for social and formal occasions such as </a:t>
            </a:r>
          </a:p>
          <a:p>
            <a:r>
              <a:rPr lang="en-US" sz="1800" dirty="0">
                <a:effectLst/>
                <a:latin typeface="Calibri" panose="020F0502020204030204" pitchFamily="34" charset="0"/>
                <a:ea typeface="Calibri" panose="020F0502020204030204" pitchFamily="34" charset="0"/>
                <a:cs typeface="Calibri" panose="020F0502020204030204" pitchFamily="34" charset="0"/>
              </a:rPr>
              <a:t>community celebrations or cremation ceremonies. At cremation </a:t>
            </a:r>
          </a:p>
          <a:p>
            <a:r>
              <a:rPr lang="en-US" sz="1800" dirty="0">
                <a:effectLst/>
                <a:latin typeface="Calibri" panose="020F0502020204030204" pitchFamily="34" charset="0"/>
                <a:ea typeface="Calibri" panose="020F0502020204030204" pitchFamily="34" charset="0"/>
                <a:cs typeface="Calibri" panose="020F0502020204030204" pitchFamily="34" charset="0"/>
              </a:rPr>
              <a:t>ceremonies, women would wear this traditional attire to honor the </a:t>
            </a:r>
          </a:p>
          <a:p>
            <a:r>
              <a:rPr lang="en-US" sz="1800" dirty="0">
                <a:effectLst/>
                <a:latin typeface="Calibri" panose="020F0502020204030204" pitchFamily="34" charset="0"/>
                <a:ea typeface="Calibri" panose="020F0502020204030204" pitchFamily="34" charset="0"/>
                <a:cs typeface="Calibri" panose="020F0502020204030204" pitchFamily="34" charset="0"/>
              </a:rPr>
              <a:t>deceased and then at the end of the ceremony it is sent along with </a:t>
            </a:r>
          </a:p>
          <a:p>
            <a:r>
              <a:rPr lang="en-US" sz="1800" dirty="0">
                <a:effectLst/>
                <a:latin typeface="Calibri" panose="020F0502020204030204" pitchFamily="34" charset="0"/>
                <a:ea typeface="Calibri" panose="020F0502020204030204" pitchFamily="34" charset="0"/>
                <a:cs typeface="Calibri" panose="020F0502020204030204" pitchFamily="34" charset="0"/>
              </a:rPr>
              <a:t>the departed. The dress is in the style worn by adults and older women</a:t>
            </a:r>
          </a:p>
          <a:p>
            <a:r>
              <a:rPr lang="en-US" sz="1800" dirty="0">
                <a:effectLst/>
                <a:latin typeface="Calibri" panose="020F0502020204030204" pitchFamily="34" charset="0"/>
                <a:ea typeface="Calibri" panose="020F0502020204030204" pitchFamily="34" charset="0"/>
                <a:cs typeface="Calibri" panose="020F0502020204030204" pitchFamily="34" charset="0"/>
              </a:rPr>
              <a:t> in that it has two rows of jumbo ric-rac. A dress for a younger woman</a:t>
            </a:r>
          </a:p>
          <a:p>
            <a:r>
              <a:rPr lang="en-US" sz="1800" dirty="0">
                <a:effectLst/>
                <a:latin typeface="Calibri" panose="020F0502020204030204" pitchFamily="34" charset="0"/>
                <a:ea typeface="Calibri" panose="020F0502020204030204" pitchFamily="34" charset="0"/>
                <a:cs typeface="Calibri" panose="020F0502020204030204" pitchFamily="34" charset="0"/>
              </a:rPr>
              <a:t> or girl would have smaller ric-rac. According to Stevens, this style was</a:t>
            </a:r>
          </a:p>
          <a:p>
            <a:r>
              <a:rPr lang="en-US" sz="1800" dirty="0">
                <a:effectLst/>
                <a:latin typeface="Calibri" panose="020F0502020204030204" pitchFamily="34" charset="0"/>
                <a:ea typeface="Calibri" panose="020F0502020204030204" pitchFamily="34" charset="0"/>
                <a:cs typeface="Calibri" panose="020F0502020204030204" pitchFamily="34" charset="0"/>
              </a:rPr>
              <a:t> replaced as an everyday dress in the 1940s when women began</a:t>
            </a:r>
          </a:p>
          <a:p>
            <a:r>
              <a:rPr lang="en-US" sz="1800" dirty="0">
                <a:effectLst/>
                <a:latin typeface="Calibri" panose="020F0502020204030204" pitchFamily="34" charset="0"/>
                <a:ea typeface="Calibri" panose="020F0502020204030204" pitchFamily="34" charset="0"/>
                <a:cs typeface="Calibri" panose="020F0502020204030204" pitchFamily="34" charset="0"/>
              </a:rPr>
              <a:t> wearing mainstream style clothing, possibly as a result of the </a:t>
            </a:r>
          </a:p>
          <a:p>
            <a:r>
              <a:rPr lang="en-US" sz="1800" dirty="0">
                <a:effectLst/>
                <a:latin typeface="Calibri" panose="020F0502020204030204" pitchFamily="34" charset="0"/>
                <a:ea typeface="Calibri" panose="020F0502020204030204" pitchFamily="34" charset="0"/>
                <a:cs typeface="Calibri" panose="020F0502020204030204" pitchFamily="34" charset="0"/>
              </a:rPr>
              <a:t>boarding school influence. A traditional dress would have had a</a:t>
            </a:r>
          </a:p>
          <a:p>
            <a:r>
              <a:rPr lang="en-US" sz="1800" dirty="0">
                <a:effectLst/>
                <a:latin typeface="Calibri" panose="020F0502020204030204" pitchFamily="34" charset="0"/>
                <a:ea typeface="Calibri" panose="020F0502020204030204" pitchFamily="34" charset="0"/>
                <a:cs typeface="Calibri" panose="020F0502020204030204" pitchFamily="34" charset="0"/>
              </a:rPr>
              <a:t> wrap-around skirt. </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794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A20F19E-F706-A318-CBA4-D2F5B8C81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D85E3B0-D0AB-9FEC-AF93-92980C62A143}"/>
              </a:ext>
            </a:extLst>
          </p:cNvPr>
          <p:cNvSpPr txBox="1"/>
          <p:nvPr/>
        </p:nvSpPr>
        <p:spPr>
          <a:xfrm>
            <a:off x="5194800" y="4165600"/>
            <a:ext cx="6690229" cy="2585323"/>
          </a:xfrm>
          <a:prstGeom prst="rect">
            <a:avLst/>
          </a:prstGeom>
          <a:noFill/>
        </p:spPr>
        <p:txBody>
          <a:bodyPr wrap="square" rtlCol="0">
            <a:spAutoFit/>
          </a:bodyPr>
          <a:lstStyle/>
          <a:p>
            <a:r>
              <a:rPr lang="en-US" dirty="0"/>
              <a:t>Maricopa Pottery: Serving the home in different ways through time</a:t>
            </a:r>
          </a:p>
          <a:p>
            <a:pPr marL="285750" indent="-285750">
              <a:buFont typeface="Arial" panose="020B0604020202020204" pitchFamily="34" charset="0"/>
              <a:buChar char="•"/>
            </a:pPr>
            <a:r>
              <a:rPr lang="en-US" dirty="0"/>
              <a:t>Original utilitarian forms for home cooking and storage</a:t>
            </a:r>
          </a:p>
          <a:p>
            <a:pPr marL="285750" indent="-285750">
              <a:buFont typeface="Arial" panose="020B0604020202020204" pitchFamily="34" charset="0"/>
              <a:buChar char="•"/>
            </a:pPr>
            <a:r>
              <a:rPr lang="en-US" dirty="0"/>
              <a:t>Late 1800s, sales to tourists brought income to the home.</a:t>
            </a:r>
          </a:p>
          <a:p>
            <a:pPr marL="285750" indent="-285750">
              <a:buFont typeface="Arial" panose="020B0604020202020204" pitchFamily="34" charset="0"/>
              <a:buChar char="•"/>
            </a:pPr>
            <a:r>
              <a:rPr lang="en-US" dirty="0"/>
              <a:t>Poor compensation led to the formation of the Maricopa Pottery</a:t>
            </a:r>
          </a:p>
          <a:p>
            <a:r>
              <a:rPr lang="en-US" dirty="0"/>
              <a:t>Cooperative in the 1930s aiming at raising prices and standards.</a:t>
            </a:r>
          </a:p>
          <a:p>
            <a:pPr marL="285750" indent="-285750">
              <a:buFont typeface="Arial" panose="020B0604020202020204" pitchFamily="34" charset="0"/>
              <a:buChar char="•"/>
            </a:pPr>
            <a:r>
              <a:rPr lang="en-US" dirty="0"/>
              <a:t>In the early 2000s, the Pee Posh Project began work with young</a:t>
            </a:r>
          </a:p>
          <a:p>
            <a:r>
              <a:rPr lang="en-US" dirty="0"/>
              <a:t>people to encourage interest in pottery production.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A75D1C44-76BF-DB14-A408-447D51733809}"/>
              </a:ext>
            </a:extLst>
          </p:cNvPr>
          <p:cNvSpPr txBox="1"/>
          <p:nvPr/>
        </p:nvSpPr>
        <p:spPr>
          <a:xfrm>
            <a:off x="5194801" y="107077"/>
            <a:ext cx="6843806" cy="2308324"/>
          </a:xfrm>
          <a:prstGeom prst="rect">
            <a:avLst/>
          </a:prstGeom>
          <a:noFill/>
        </p:spPr>
        <p:txBody>
          <a:bodyPr wrap="square" rtlCol="0">
            <a:spAutoFit/>
          </a:bodyPr>
          <a:lstStyle/>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We had relatives who made pottery.  We’d go up to Red Mountain </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and picnic and dig in little areas where there was red clay. We’d go up</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there and spend the day.</a:t>
            </a:r>
            <a:r>
              <a:rPr lang="en-US" sz="1800" dirty="0">
                <a:effectLst/>
                <a:latin typeface="Calibri" panose="020F0502020204030204" pitchFamily="34" charset="0"/>
                <a:ea typeface="Calibri" panose="020F0502020204030204" pitchFamily="34" charset="0"/>
                <a:cs typeface="Calibri" panose="020F0502020204030204" pitchFamily="34" charset="0"/>
              </a:rPr>
              <a:t> Ron Carlos, Piipaash</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My grandmother would bake bread in the ashes of the fire and make </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chili. We would eat from pottery bowls that we would buy from</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the Maricopas.</a:t>
            </a:r>
            <a:r>
              <a:rPr lang="en-US" sz="1800" dirty="0">
                <a:effectLst/>
                <a:latin typeface="Calibri" panose="020F0502020204030204" pitchFamily="34" charset="0"/>
                <a:ea typeface="Calibri" panose="020F0502020204030204" pitchFamily="34" charset="0"/>
                <a:cs typeface="Calibri" panose="020F0502020204030204" pitchFamily="34" charset="0"/>
              </a:rPr>
              <a:t> Frances Kisto, Akimel O’odham</a:t>
            </a:r>
          </a:p>
          <a:p>
            <a:endParaRPr lang="en-US" dirty="0"/>
          </a:p>
        </p:txBody>
      </p:sp>
      <p:pic>
        <p:nvPicPr>
          <p:cNvPr id="5" name="Picture 4">
            <a:extLst>
              <a:ext uri="{FF2B5EF4-FFF2-40B4-BE49-F238E27FC236}">
                <a16:creationId xmlns:a16="http://schemas.microsoft.com/office/drawing/2014/main" id="{C42C70C3-EA96-EC5D-940A-FE40F3B825FE}"/>
              </a:ext>
            </a:extLst>
          </p:cNvPr>
          <p:cNvPicPr>
            <a:picLocks noChangeAspect="1"/>
          </p:cNvPicPr>
          <p:nvPr/>
        </p:nvPicPr>
        <p:blipFill>
          <a:blip r:embed="rId3"/>
          <a:stretch>
            <a:fillRect/>
          </a:stretch>
        </p:blipFill>
        <p:spPr>
          <a:xfrm>
            <a:off x="9733198" y="1833992"/>
            <a:ext cx="1467274" cy="1005840"/>
          </a:xfrm>
          <a:prstGeom prst="rect">
            <a:avLst/>
          </a:prstGeom>
        </p:spPr>
      </p:pic>
    </p:spTree>
    <p:extLst>
      <p:ext uri="{BB962C8B-B14F-4D97-AF65-F5344CB8AC3E}">
        <p14:creationId xmlns:p14="http://schemas.microsoft.com/office/powerpoint/2010/main" val="3259404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descr="crit.pdf">
            <a:extLst>
              <a:ext uri="{FF2B5EF4-FFF2-40B4-BE49-F238E27FC236}">
                <a16:creationId xmlns:a16="http://schemas.microsoft.com/office/drawing/2014/main" id="{47505575-281A-239A-82B0-BA8C95308F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730"/>
          <a:stretch/>
        </p:blipFill>
        <p:spPr bwMode="auto">
          <a:xfrm>
            <a:off x="-138801" y="-163902"/>
            <a:ext cx="468492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02BA3C-824F-B8CF-EE3B-DAB170677871}"/>
              </a:ext>
            </a:extLst>
          </p:cNvPr>
          <p:cNvSpPr txBox="1"/>
          <p:nvPr/>
        </p:nvSpPr>
        <p:spPr>
          <a:xfrm>
            <a:off x="5366327" y="1209964"/>
            <a:ext cx="6664132" cy="6463308"/>
          </a:xfrm>
          <a:prstGeom prst="rect">
            <a:avLst/>
          </a:prstGeom>
          <a:noFill/>
        </p:spPr>
        <p:txBody>
          <a:bodyPr wrap="none" rtlCol="0">
            <a:spAutoFit/>
          </a:bodyPr>
          <a:lstStyle/>
          <a:p>
            <a:r>
              <a:rPr lang="en-US" dirty="0"/>
              <a:t>Colorado River Lands</a:t>
            </a:r>
          </a:p>
          <a:p>
            <a:endParaRPr lang="en-US" dirty="0"/>
          </a:p>
          <a:p>
            <a:pPr marL="285750" indent="-285750">
              <a:buFont typeface="Arial" panose="020B0604020202020204" pitchFamily="34" charset="0"/>
              <a:buChar char="•"/>
            </a:pPr>
            <a:r>
              <a:rPr lang="en-US" dirty="0"/>
              <a:t>Sonoran Desert is on the east; the Mojave Desert is on the west</a:t>
            </a:r>
          </a:p>
          <a:p>
            <a:pPr marL="285750" indent="-285750">
              <a:buFont typeface="Arial" panose="020B0604020202020204" pitchFamily="34" charset="0"/>
              <a:buChar char="•"/>
            </a:pPr>
            <a:r>
              <a:rPr lang="en-US" dirty="0"/>
              <a:t>Annual rainfall approximately 4.5 inches</a:t>
            </a:r>
          </a:p>
          <a:p>
            <a:pPr marL="285750" indent="-285750">
              <a:buFont typeface="Arial" panose="020B0604020202020204" pitchFamily="34" charset="0"/>
              <a:buChar char="•"/>
            </a:pPr>
            <a:r>
              <a:rPr lang="en-US" dirty="0"/>
              <a:t>Traditional lands lie along the Colorado River where people</a:t>
            </a:r>
          </a:p>
          <a:p>
            <a:r>
              <a:rPr lang="en-US" dirty="0"/>
              <a:t>farmed and employed floodplain farming techniques. Diversion of</a:t>
            </a:r>
          </a:p>
          <a:p>
            <a:r>
              <a:rPr lang="en-US" dirty="0"/>
              <a:t>Colorado River water began in 1877 by settler colonials irrigating</a:t>
            </a:r>
          </a:p>
          <a:p>
            <a:r>
              <a:rPr lang="en-US" dirty="0"/>
              <a:t>the Imperial Valley. Construction of Hoover dam 1931-1936, shifted </a:t>
            </a:r>
          </a:p>
          <a:p>
            <a:r>
              <a:rPr lang="en-US" dirty="0"/>
              <a:t>agriculture to irrigation. Agriculture remains important as needs for</a:t>
            </a:r>
          </a:p>
          <a:p>
            <a:r>
              <a:rPr lang="en-US" dirty="0"/>
              <a:t> Colorado River water increase throughout the region.  </a:t>
            </a:r>
          </a:p>
          <a:p>
            <a:pPr marL="285750" indent="-285750">
              <a:buFont typeface="Arial" panose="020B0604020202020204" pitchFamily="34" charset="0"/>
              <a:buChar char="•"/>
            </a:pPr>
            <a:r>
              <a:rPr lang="en-US" dirty="0"/>
              <a:t>Federal and state boundaries cross through their traditional lands.</a:t>
            </a:r>
          </a:p>
          <a:p>
            <a:pPr marL="285750" indent="-285750">
              <a:buFont typeface="Arial" panose="020B0604020202020204" pitchFamily="34" charset="0"/>
              <a:buChar char="•"/>
            </a:pPr>
            <a:endParaRPr lang="en-US" dirty="0"/>
          </a:p>
          <a:p>
            <a:r>
              <a:rPr lang="en-US" dirty="0"/>
              <a:t>The tribes from north to south are:</a:t>
            </a:r>
          </a:p>
          <a:p>
            <a:r>
              <a:rPr lang="en-US" dirty="0"/>
              <a:t>Fort Mojave</a:t>
            </a:r>
          </a:p>
          <a:p>
            <a:r>
              <a:rPr lang="en-US" dirty="0"/>
              <a:t>Colorado River Indian Tribes</a:t>
            </a:r>
          </a:p>
          <a:p>
            <a:r>
              <a:rPr lang="en-US" dirty="0"/>
              <a:t>Quechan</a:t>
            </a:r>
          </a:p>
          <a:p>
            <a:r>
              <a:rPr lang="en-US" dirty="0"/>
              <a:t>Cocopah</a:t>
            </a:r>
          </a:p>
          <a:p>
            <a:r>
              <a:rPr lang="en-US" i="1" dirty="0"/>
              <a:t>The Colorado River was our lifeblood, and it still is today because we</a:t>
            </a:r>
          </a:p>
          <a:p>
            <a:r>
              <a:rPr lang="en-US" i="1" dirty="0"/>
              <a:t>are an agricultural community, and everything that we live on comes</a:t>
            </a:r>
          </a:p>
          <a:p>
            <a:r>
              <a:rPr lang="en-US" i="1" dirty="0"/>
              <a:t>from the river. </a:t>
            </a:r>
            <a:r>
              <a:rPr lang="en-US" dirty="0"/>
              <a:t>Veronica Homer, Mohave</a:t>
            </a:r>
          </a:p>
          <a:p>
            <a:endParaRPr lang="en-US" i="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1040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9218" name="Picture 2" descr="File: 'Z0010721'">
            <a:extLst>
              <a:ext uri="{FF2B5EF4-FFF2-40B4-BE49-F238E27FC236}">
                <a16:creationId xmlns:a16="http://schemas.microsoft.com/office/drawing/2014/main" id="{A982CCD6-C036-2654-E26E-8BE3572C8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09" y="1056861"/>
            <a:ext cx="3228975"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DC14BA-B696-E4E8-FF99-457C99FD2ACE}"/>
              </a:ext>
            </a:extLst>
          </p:cNvPr>
          <p:cNvSpPr txBox="1"/>
          <p:nvPr/>
        </p:nvSpPr>
        <p:spPr>
          <a:xfrm>
            <a:off x="4393096" y="1431235"/>
            <a:ext cx="6294993" cy="1200329"/>
          </a:xfrm>
          <a:prstGeom prst="rect">
            <a:avLst/>
          </a:prstGeom>
          <a:noFill/>
        </p:spPr>
        <p:txBody>
          <a:bodyPr wrap="none" rtlCol="0">
            <a:spAutoFit/>
          </a:bodyPr>
          <a:lstStyle/>
          <a:p>
            <a:r>
              <a:rPr lang="en-US" dirty="0"/>
              <a:t>Philibert Soroquisara, Pee Posh, Gourd rattle, 2004. </a:t>
            </a:r>
          </a:p>
          <a:p>
            <a:r>
              <a:rPr lang="en-US" dirty="0"/>
              <a:t>Similar to instruments in Quechan case that accompany dancers. </a:t>
            </a:r>
          </a:p>
          <a:p>
            <a:endParaRPr lang="en-US" dirty="0"/>
          </a:p>
          <a:p>
            <a:r>
              <a:rPr lang="en-US" dirty="0"/>
              <a:t> </a:t>
            </a:r>
          </a:p>
        </p:txBody>
      </p:sp>
    </p:spTree>
    <p:extLst>
      <p:ext uri="{BB962C8B-B14F-4D97-AF65-F5344CB8AC3E}">
        <p14:creationId xmlns:p14="http://schemas.microsoft.com/office/powerpoint/2010/main" val="1486183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832F2-A7BE-9023-CC86-964EFAE5EAF0}"/>
              </a:ext>
            </a:extLst>
          </p:cNvPr>
          <p:cNvPicPr>
            <a:picLocks noChangeAspect="1"/>
          </p:cNvPicPr>
          <p:nvPr/>
        </p:nvPicPr>
        <p:blipFill>
          <a:blip r:embed="rId2"/>
          <a:stretch>
            <a:fillRect/>
          </a:stretch>
        </p:blipFill>
        <p:spPr>
          <a:xfrm>
            <a:off x="218335" y="0"/>
            <a:ext cx="1849119" cy="4754880"/>
          </a:xfrm>
          <a:prstGeom prst="rect">
            <a:avLst/>
          </a:prstGeom>
        </p:spPr>
      </p:pic>
      <p:sp>
        <p:nvSpPr>
          <p:cNvPr id="4" name="TextBox 3">
            <a:extLst>
              <a:ext uri="{FF2B5EF4-FFF2-40B4-BE49-F238E27FC236}">
                <a16:creationId xmlns:a16="http://schemas.microsoft.com/office/drawing/2014/main" id="{C83C148C-8892-2D62-6927-42E1DEE4F680}"/>
              </a:ext>
            </a:extLst>
          </p:cNvPr>
          <p:cNvSpPr txBox="1"/>
          <p:nvPr/>
        </p:nvSpPr>
        <p:spPr>
          <a:xfrm>
            <a:off x="2067454" y="0"/>
            <a:ext cx="707903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Mabel Sunn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Polychrome Vase, 1930s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combination of cream-colored and red slips was used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turn of the century. By the 1930s few Maricopa potters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continued to use the cream-colored slip.</a:t>
            </a:r>
          </a:p>
        </p:txBody>
      </p:sp>
      <p:pic>
        <p:nvPicPr>
          <p:cNvPr id="7170" name="Picture 2" descr="File: 'Z0007391'">
            <a:extLst>
              <a:ext uri="{FF2B5EF4-FFF2-40B4-BE49-F238E27FC236}">
                <a16:creationId xmlns:a16="http://schemas.microsoft.com/office/drawing/2014/main" id="{7126A845-B698-8317-D1A8-FE0B5566D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3939" y="2126974"/>
            <a:ext cx="2771775"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770814-CA6B-20A3-FA02-E5B4931C544A}"/>
              </a:ext>
            </a:extLst>
          </p:cNvPr>
          <p:cNvSpPr txBox="1"/>
          <p:nvPr/>
        </p:nvSpPr>
        <p:spPr>
          <a:xfrm>
            <a:off x="4144617" y="2743200"/>
            <a:ext cx="3076420" cy="923330"/>
          </a:xfrm>
          <a:prstGeom prst="rect">
            <a:avLst/>
          </a:prstGeom>
          <a:noFill/>
        </p:spPr>
        <p:txBody>
          <a:bodyPr wrap="none" rtlCol="0">
            <a:spAutoFit/>
          </a:bodyPr>
          <a:lstStyle/>
          <a:p>
            <a:r>
              <a:rPr lang="en-US" dirty="0"/>
              <a:t>Beryl J. Stevens</a:t>
            </a:r>
          </a:p>
          <a:p>
            <a:r>
              <a:rPr lang="en-US" dirty="0"/>
              <a:t>Polychrome Vase, 1960s-1970s</a:t>
            </a:r>
          </a:p>
          <a:p>
            <a:endParaRPr lang="en-US" dirty="0"/>
          </a:p>
        </p:txBody>
      </p:sp>
    </p:spTree>
    <p:extLst>
      <p:ext uri="{BB962C8B-B14F-4D97-AF65-F5344CB8AC3E}">
        <p14:creationId xmlns:p14="http://schemas.microsoft.com/office/powerpoint/2010/main" val="2357937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05AFE4-35C0-FD65-3412-7F401AD37410}"/>
              </a:ext>
            </a:extLst>
          </p:cNvPr>
          <p:cNvPicPr>
            <a:picLocks noChangeAspect="1"/>
          </p:cNvPicPr>
          <p:nvPr/>
        </p:nvPicPr>
        <p:blipFill rotWithShape="1">
          <a:blip r:embed="rId2"/>
          <a:srcRect l="25192" t="4939" r="26788"/>
          <a:stretch/>
        </p:blipFill>
        <p:spPr>
          <a:xfrm>
            <a:off x="406419" y="240144"/>
            <a:ext cx="812431" cy="1645920"/>
          </a:xfrm>
          <a:prstGeom prst="rect">
            <a:avLst/>
          </a:prstGeom>
        </p:spPr>
      </p:pic>
      <p:sp>
        <p:nvSpPr>
          <p:cNvPr id="3" name="TextBox 2">
            <a:extLst>
              <a:ext uri="{FF2B5EF4-FFF2-40B4-BE49-F238E27FC236}">
                <a16:creationId xmlns:a16="http://schemas.microsoft.com/office/drawing/2014/main" id="{6B45A43B-5136-9F75-6ACE-EBE84CF79544}"/>
              </a:ext>
            </a:extLst>
          </p:cNvPr>
          <p:cNvSpPr txBox="1"/>
          <p:nvPr/>
        </p:nvSpPr>
        <p:spPr>
          <a:xfrm>
            <a:off x="1985818" y="591127"/>
            <a:ext cx="9890849" cy="1754326"/>
          </a:xfrm>
          <a:prstGeom prst="rect">
            <a:avLst/>
          </a:prstGeom>
          <a:noFill/>
        </p:spPr>
        <p:txBody>
          <a:bodyPr wrap="none" rtlCol="0">
            <a:spAutoFit/>
          </a:bodyPr>
          <a:lstStyle/>
          <a:p>
            <a:r>
              <a:rPr lang="en-US" dirty="0"/>
              <a:t>Barbara Johnson</a:t>
            </a:r>
          </a:p>
          <a:p>
            <a:r>
              <a:rPr lang="en-US" dirty="0"/>
              <a:t>Redware vase with water design, 1984</a:t>
            </a:r>
          </a:p>
          <a:p>
            <a:r>
              <a:rPr lang="en-US" dirty="0"/>
              <a:t>For this vase and the pitcher Dorothea Sunn Avery commented on the difficulty of getting judging when</a:t>
            </a:r>
          </a:p>
          <a:p>
            <a:r>
              <a:rPr lang="en-US" dirty="0"/>
              <a:t>the coils of the neck are sufficiently dry to support the next coil. Hairline cracks are a problem when </a:t>
            </a:r>
          </a:p>
          <a:p>
            <a:r>
              <a:rPr lang="en-US" dirty="0"/>
              <a:t>smoothing the very delicate surface. </a:t>
            </a:r>
          </a:p>
          <a:p>
            <a:endParaRPr lang="en-US" dirty="0"/>
          </a:p>
        </p:txBody>
      </p:sp>
      <p:sp>
        <p:nvSpPr>
          <p:cNvPr id="4" name="TextBox 3">
            <a:extLst>
              <a:ext uri="{FF2B5EF4-FFF2-40B4-BE49-F238E27FC236}">
                <a16:creationId xmlns:a16="http://schemas.microsoft.com/office/drawing/2014/main" id="{CFF8CBCD-C148-AFF6-884E-C29477615545}"/>
              </a:ext>
            </a:extLst>
          </p:cNvPr>
          <p:cNvSpPr txBox="1"/>
          <p:nvPr/>
        </p:nvSpPr>
        <p:spPr>
          <a:xfrm>
            <a:off x="1579419" y="2280920"/>
            <a:ext cx="9452500" cy="2585323"/>
          </a:xfrm>
          <a:prstGeom prst="rect">
            <a:avLst/>
          </a:prstGeom>
          <a:noFill/>
        </p:spPr>
        <p:txBody>
          <a:bodyPr wrap="square" rtlCol="0">
            <a:spAutoFit/>
          </a:bodyPr>
          <a:lstStyle/>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Mary Juan</a:t>
            </a:r>
          </a:p>
          <a:p>
            <a:r>
              <a:rPr lang="en-US" dirty="0">
                <a:solidFill>
                  <a:srgbClr val="30383D"/>
                </a:solidFill>
                <a:latin typeface="Calibri" panose="020F0502020204030204" pitchFamily="34" charset="0"/>
                <a:ea typeface="Calibri" panose="020F0502020204030204" pitchFamily="34" charset="0"/>
                <a:cs typeface="Calibri" panose="020F0502020204030204" pitchFamily="34" charset="0"/>
              </a:rPr>
              <a:t>Redware Pitcher, 1950</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Purchased by Maie Heard from Fred Wilson's Indian Trading Post in Phoenix on 4/3/1950 </a:t>
            </a:r>
          </a:p>
          <a:p>
            <a:r>
              <a:rPr lang="en-US" i="0" dirty="0">
                <a:solidFill>
                  <a:srgbClr val="30383D"/>
                </a:solidFill>
                <a:effectLst/>
                <a:latin typeface="Calibri" panose="020F0502020204030204" pitchFamily="34" charset="0"/>
                <a:ea typeface="Calibri" panose="020F0502020204030204" pitchFamily="34" charset="0"/>
                <a:cs typeface="Calibri" panose="020F0502020204030204" pitchFamily="34" charset="0"/>
              </a:rPr>
              <a:t>and donated to the museum. “</a:t>
            </a:r>
            <a:r>
              <a:rPr lang="en-US" sz="1800" i="1" dirty="0">
                <a:effectLst/>
                <a:latin typeface="Calibri" panose="020F0502020204030204" pitchFamily="34" charset="0"/>
                <a:ea typeface="Calibri" panose="020F0502020204030204" pitchFamily="34" charset="0"/>
                <a:cs typeface="Calibri" panose="020F0502020204030204" pitchFamily="34" charset="0"/>
              </a:rPr>
              <a:t>Making this style of pottery is really hard to do with this handle on it. The handle has to be made and then allowed to dry, to harden a little bit, and then has to be replaced and remoistened to put on each end. Everything else is polished with the rock. The two saps of the Mesquite tree make the black design. Right along the lip is an arrow, and right along the bottom there is an arrow. A long time ago, a lot of Maricopas used the arrowhead design. Later, Mary Juan and Ida Redbird and my grandmother, Mable Sunn, all used it.” </a:t>
            </a:r>
            <a:r>
              <a:rPr lang="en-US" sz="1800" dirty="0">
                <a:effectLst/>
                <a:latin typeface="Calibri" panose="020F0502020204030204" pitchFamily="34" charset="0"/>
                <a:ea typeface="Calibri" panose="020F0502020204030204" pitchFamily="34" charset="0"/>
                <a:cs typeface="Calibri" panose="020F0502020204030204" pitchFamily="34" charset="0"/>
              </a:rPr>
              <a:t>Dorthea Sunn-Avery</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File: '0105669b'">
            <a:extLst>
              <a:ext uri="{FF2B5EF4-FFF2-40B4-BE49-F238E27FC236}">
                <a16:creationId xmlns:a16="http://schemas.microsoft.com/office/drawing/2014/main" id="{11A46AFD-3A19-F45F-6BCA-EEDAD13E4C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91" t="12376" r="36620" b="22977"/>
          <a:stretch/>
        </p:blipFill>
        <p:spPr bwMode="auto">
          <a:xfrm>
            <a:off x="189327" y="2280920"/>
            <a:ext cx="1246614" cy="1737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 '0113972b'">
            <a:extLst>
              <a:ext uri="{FF2B5EF4-FFF2-40B4-BE49-F238E27FC236}">
                <a16:creationId xmlns:a16="http://schemas.microsoft.com/office/drawing/2014/main" id="{95E4D4C0-D927-B05B-B4AB-461D6CDDF7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81" t="27438" r="12958" b="38957"/>
          <a:stretch/>
        </p:blipFill>
        <p:spPr bwMode="auto">
          <a:xfrm>
            <a:off x="156668" y="5559275"/>
            <a:ext cx="3260437" cy="1200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9B36C2-725B-0C9A-9F5B-78B6331BA1A9}"/>
              </a:ext>
            </a:extLst>
          </p:cNvPr>
          <p:cNvSpPr txBox="1"/>
          <p:nvPr/>
        </p:nvSpPr>
        <p:spPr>
          <a:xfrm rot="10800000" flipV="1">
            <a:off x="3417105" y="5412203"/>
            <a:ext cx="8332057" cy="923330"/>
          </a:xfrm>
          <a:prstGeom prst="rect">
            <a:avLst/>
          </a:prstGeom>
          <a:noFill/>
        </p:spPr>
        <p:txBody>
          <a:bodyPr wrap="square" rtlCol="0">
            <a:spAutoFit/>
          </a:bodyPr>
          <a:lstStyle/>
          <a:p>
            <a:r>
              <a:rPr lang="en-US" dirty="0"/>
              <a:t>Mary Juan pottery paddle.  It is shown without an anvil. It would be helpful to</a:t>
            </a:r>
          </a:p>
          <a:p>
            <a:r>
              <a:rPr lang="en-US" dirty="0"/>
              <a:t>explain the paddle and anvil technique of pottery shaping. The anvil is held in the hand</a:t>
            </a:r>
          </a:p>
          <a:p>
            <a:r>
              <a:rPr lang="en-US" dirty="0"/>
              <a:t>inside the vessel and the paddle flattens and shapes the clay against the anvil. </a:t>
            </a:r>
          </a:p>
        </p:txBody>
      </p:sp>
    </p:spTree>
    <p:extLst>
      <p:ext uri="{BB962C8B-B14F-4D97-AF65-F5344CB8AC3E}">
        <p14:creationId xmlns:p14="http://schemas.microsoft.com/office/powerpoint/2010/main" val="753549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194" name="Picture 2" descr="File: '0105677b'">
            <a:extLst>
              <a:ext uri="{FF2B5EF4-FFF2-40B4-BE49-F238E27FC236}">
                <a16:creationId xmlns:a16="http://schemas.microsoft.com/office/drawing/2014/main" id="{CCC17381-D83C-CC20-D205-805FE499ED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85" t="22256" r="27500" b="25909"/>
          <a:stretch/>
        </p:blipFill>
        <p:spPr bwMode="auto">
          <a:xfrm>
            <a:off x="288240" y="526774"/>
            <a:ext cx="3773517" cy="3017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03E344-A2AB-25B7-85F5-4CC49A84FDBD}"/>
              </a:ext>
            </a:extLst>
          </p:cNvPr>
          <p:cNvSpPr txBox="1"/>
          <p:nvPr/>
        </p:nvSpPr>
        <p:spPr>
          <a:xfrm>
            <a:off x="4263887" y="596349"/>
            <a:ext cx="6844131" cy="2862322"/>
          </a:xfrm>
          <a:prstGeom prst="rect">
            <a:avLst/>
          </a:prstGeom>
          <a:noFill/>
        </p:spPr>
        <p:txBody>
          <a:bodyPr wrap="square" rtlCol="0">
            <a:spAutoFit/>
          </a:bodyPr>
          <a:lstStyle/>
          <a:p>
            <a:r>
              <a:rPr lang="en-US" sz="2000" i="0" dirty="0">
                <a:solidFill>
                  <a:srgbClr val="30383D"/>
                </a:solidFill>
                <a:effectLst/>
                <a:latin typeface="Calabri"/>
              </a:rPr>
              <a:t>Ida Redbird, </a:t>
            </a:r>
            <a:r>
              <a:rPr lang="en-US" sz="2000" dirty="0">
                <a:solidFill>
                  <a:srgbClr val="30383D"/>
                </a:solidFill>
                <a:latin typeface="Calabri"/>
              </a:rPr>
              <a:t>Pee Posh, 1892-1971</a:t>
            </a:r>
          </a:p>
          <a:p>
            <a:r>
              <a:rPr lang="en-US" sz="2000" dirty="0">
                <a:solidFill>
                  <a:srgbClr val="30383D"/>
                </a:solidFill>
                <a:latin typeface="Calabri"/>
              </a:rPr>
              <a:t>Bowl, 1947</a:t>
            </a:r>
          </a:p>
          <a:p>
            <a:r>
              <a:rPr lang="en-US" sz="2000" i="0" dirty="0">
                <a:solidFill>
                  <a:srgbClr val="30383D"/>
                </a:solidFill>
                <a:effectLst/>
                <a:latin typeface="Calabri"/>
              </a:rPr>
              <a:t>This bowl won Third Prize at the 1947  Arizona State Fair. Ida Redbird demonstrated pottery-making at "patio workshops" held at the Heard Museum in the 1950s. She is in the Arizona</a:t>
            </a:r>
          </a:p>
          <a:p>
            <a:r>
              <a:rPr lang="en-US" sz="2000" dirty="0">
                <a:solidFill>
                  <a:srgbClr val="30383D"/>
                </a:solidFill>
                <a:latin typeface="Calabri"/>
              </a:rPr>
              <a:t>Women’s Hall of Fame, was part of the 1937-1940 Maricopa Pottery Revival, and was the first president of the Maricopa Pottery-Makers Association. She is a cousin of Mabel Sunn and </a:t>
            </a:r>
          </a:p>
          <a:p>
            <a:r>
              <a:rPr lang="en-US" sz="2000" dirty="0">
                <a:solidFill>
                  <a:srgbClr val="30383D"/>
                </a:solidFill>
                <a:latin typeface="Calabri"/>
              </a:rPr>
              <a:t>Mary Juan. </a:t>
            </a:r>
            <a:endParaRPr lang="en-US" sz="2000" dirty="0">
              <a:latin typeface="Calabri"/>
            </a:endParaRPr>
          </a:p>
        </p:txBody>
      </p:sp>
      <p:pic>
        <p:nvPicPr>
          <p:cNvPr id="8200" name="Picture 8" descr="File: 'Z0007858'">
            <a:extLst>
              <a:ext uri="{FF2B5EF4-FFF2-40B4-BE49-F238E27FC236}">
                <a16:creationId xmlns:a16="http://schemas.microsoft.com/office/drawing/2014/main" id="{B9A86A7E-DFD5-C0F1-E714-29328F9F3D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8" t="6763" r="1268" b="16992"/>
          <a:stretch/>
        </p:blipFill>
        <p:spPr bwMode="auto">
          <a:xfrm>
            <a:off x="288240" y="3995531"/>
            <a:ext cx="3893778" cy="2468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717EC9-D229-244D-DA11-19EDC0C6E9BF}"/>
              </a:ext>
            </a:extLst>
          </p:cNvPr>
          <p:cNvSpPr txBox="1"/>
          <p:nvPr/>
        </p:nvSpPr>
        <p:spPr>
          <a:xfrm>
            <a:off x="4562061" y="4164496"/>
            <a:ext cx="3246338" cy="1323439"/>
          </a:xfrm>
          <a:prstGeom prst="rect">
            <a:avLst/>
          </a:prstGeom>
          <a:noFill/>
        </p:spPr>
        <p:txBody>
          <a:bodyPr wrap="none" rtlCol="0">
            <a:spAutoFit/>
          </a:bodyPr>
          <a:lstStyle/>
          <a:p>
            <a:r>
              <a:rPr lang="en-US" sz="2000" dirty="0"/>
              <a:t>Anita Redbird, Pee Posh</a:t>
            </a:r>
          </a:p>
          <a:p>
            <a:r>
              <a:rPr lang="en-US" sz="2000" dirty="0"/>
              <a:t>Bowl, 1972</a:t>
            </a:r>
          </a:p>
          <a:p>
            <a:r>
              <a:rPr lang="en-US" sz="2000" dirty="0"/>
              <a:t>Ida Redbird’s daughter-in-law</a:t>
            </a:r>
          </a:p>
          <a:p>
            <a:endParaRPr lang="en-US" sz="2000" dirty="0"/>
          </a:p>
        </p:txBody>
      </p:sp>
    </p:spTree>
    <p:extLst>
      <p:ext uri="{BB962C8B-B14F-4D97-AF65-F5344CB8AC3E}">
        <p14:creationId xmlns:p14="http://schemas.microsoft.com/office/powerpoint/2010/main" val="1992691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E28281-7C46-69FB-8DA6-DDA1099E9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A8A330E-BAA7-70F8-BDC7-010F17CC76A5}"/>
              </a:ext>
            </a:extLst>
          </p:cNvPr>
          <p:cNvSpPr txBox="1"/>
          <p:nvPr/>
        </p:nvSpPr>
        <p:spPr>
          <a:xfrm>
            <a:off x="4722921" y="204186"/>
            <a:ext cx="7111013" cy="1200329"/>
          </a:xfrm>
          <a:prstGeom prst="rect">
            <a:avLst/>
          </a:prstGeom>
          <a:noFill/>
        </p:spPr>
        <p:txBody>
          <a:bodyPr wrap="square" rtlCol="0">
            <a:spAutoFit/>
          </a:bodyPr>
          <a:lstStyle/>
          <a:p>
            <a:r>
              <a:rPr lang="en-US" dirty="0"/>
              <a:t>As part of your studies, please watch the 15-minute video on Piipaash pottery making in the Harnett Theater. When you tour, mention it to visitors. Also </a:t>
            </a:r>
            <a:r>
              <a:rPr lang="en-US"/>
              <a:t>mention the 33-minute </a:t>
            </a:r>
            <a:r>
              <a:rPr lang="en-US" dirty="0"/>
              <a:t>HOME presentation at the conclusion of your tour. </a:t>
            </a:r>
          </a:p>
        </p:txBody>
      </p:sp>
    </p:spTree>
    <p:extLst>
      <p:ext uri="{BB962C8B-B14F-4D97-AF65-F5344CB8AC3E}">
        <p14:creationId xmlns:p14="http://schemas.microsoft.com/office/powerpoint/2010/main" val="242097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600DAA-FCE8-5F88-DA80-3A49E69E85A3}"/>
              </a:ext>
            </a:extLst>
          </p:cNvPr>
          <p:cNvSpPr txBox="1"/>
          <p:nvPr/>
        </p:nvSpPr>
        <p:spPr>
          <a:xfrm>
            <a:off x="360218" y="129309"/>
            <a:ext cx="11597137" cy="6463308"/>
          </a:xfrm>
          <a:prstGeom prst="rect">
            <a:avLst/>
          </a:prstGeom>
          <a:solidFill>
            <a:schemeClr val="bg2">
              <a:lumMod val="90000"/>
            </a:schemeClr>
          </a:solidFill>
        </p:spPr>
        <p:txBody>
          <a:bodyPr wrap="square" rtlCol="0">
            <a:spAutoFit/>
          </a:bodyPr>
          <a:lstStyle/>
          <a:p>
            <a:r>
              <a:rPr lang="en-US" b="1" dirty="0"/>
              <a:t>Fort Mojave Indian Tribe: Federally Recognized 1910</a:t>
            </a:r>
          </a:p>
          <a:p>
            <a:r>
              <a:rPr lang="en-US" sz="1800" dirty="0">
                <a:effectLst/>
                <a:latin typeface="Calibri" panose="020F0502020204030204" pitchFamily="34" charset="0"/>
                <a:ea typeface="Calibri" panose="020F0502020204030204" pitchFamily="34" charset="0"/>
              </a:rPr>
              <a:t>Based in Needles, California, the Pipa Aha Macav (People by the River) includes more than 1,120 members</a:t>
            </a:r>
          </a:p>
          <a:p>
            <a:r>
              <a:rPr lang="en-US" sz="1800" dirty="0">
                <a:effectLst/>
                <a:latin typeface="Calibri" panose="020F0502020204030204" pitchFamily="34" charset="0"/>
                <a:ea typeface="Calibri" panose="020F0502020204030204" pitchFamily="34" charset="0"/>
              </a:rPr>
              <a:t> living on nearly 42,000 acres in Arizona, Nevada and California. Their traditional lands are along the </a:t>
            </a:r>
          </a:p>
          <a:p>
            <a:r>
              <a:rPr lang="en-US" sz="1800" dirty="0">
                <a:effectLst/>
                <a:latin typeface="Calibri" panose="020F0502020204030204" pitchFamily="34" charset="0"/>
                <a:ea typeface="Calibri" panose="020F0502020204030204" pitchFamily="34" charset="0"/>
              </a:rPr>
              <a:t>Colorado River, where they were farming when the Spanish first encountered them in the 16th century. </a:t>
            </a:r>
          </a:p>
          <a:p>
            <a:r>
              <a:rPr lang="en-US" sz="1800" dirty="0">
                <a:effectLst/>
                <a:latin typeface="Calibri" panose="020F0502020204030204" pitchFamily="34" charset="0"/>
                <a:ea typeface="Calibri" panose="020F0502020204030204" pitchFamily="34" charset="0"/>
              </a:rPr>
              <a:t>According to the tribe’s website, at that time the Mojaves were the largest concentration of people in the </a:t>
            </a:r>
          </a:p>
          <a:p>
            <a:r>
              <a:rPr lang="en-US" sz="1800" dirty="0">
                <a:effectLst/>
                <a:latin typeface="Calibri" panose="020F0502020204030204" pitchFamily="34" charset="0"/>
                <a:ea typeface="Calibri" panose="020F0502020204030204" pitchFamily="34" charset="0"/>
              </a:rPr>
              <a:t>Southwest with trade networks that stretched to the Pacific Ocean. The name of their reservation derives</a:t>
            </a:r>
          </a:p>
          <a:p>
            <a:r>
              <a:rPr lang="en-US" sz="1800" dirty="0">
                <a:effectLst/>
                <a:latin typeface="Calibri" panose="020F0502020204030204" pitchFamily="34" charset="0"/>
                <a:ea typeface="Calibri" panose="020F0502020204030204" pitchFamily="34" charset="0"/>
              </a:rPr>
              <a:t> from the military outpost established in 1859, as the people protected their lands from colonizers traveling </a:t>
            </a:r>
          </a:p>
          <a:p>
            <a:r>
              <a:rPr lang="en-US" sz="1800" dirty="0">
                <a:effectLst/>
                <a:latin typeface="Calibri" panose="020F0502020204030204" pitchFamily="34" charset="0"/>
                <a:ea typeface="Calibri" panose="020F0502020204030204" pitchFamily="34" charset="0"/>
              </a:rPr>
              <a:t>west to California. The military fort closed in 1891. Agriculture and tourism are important contributors to</a:t>
            </a:r>
          </a:p>
          <a:p>
            <a:r>
              <a:rPr lang="en-US" sz="1800" dirty="0">
                <a:effectLst/>
                <a:latin typeface="Calibri" panose="020F0502020204030204" pitchFamily="34" charset="0"/>
                <a:ea typeface="Calibri" panose="020F0502020204030204" pitchFamily="34" charset="0"/>
              </a:rPr>
              <a:t> the tribe’s economy.</a:t>
            </a:r>
          </a:p>
          <a:p>
            <a:endParaRPr lang="en-US" b="1" dirty="0"/>
          </a:p>
          <a:p>
            <a:r>
              <a:rPr lang="en-US" b="1" dirty="0"/>
              <a:t>Colorado River Indian Tribes: </a:t>
            </a:r>
            <a:r>
              <a:rPr lang="en-US" sz="1800" b="1" dirty="0">
                <a:solidFill>
                  <a:srgbClr val="000000"/>
                </a:solidFill>
                <a:effectLst/>
                <a:latin typeface="Calibri" panose="020F0502020204030204" pitchFamily="34" charset="0"/>
                <a:ea typeface="Calibri" panose="020F0502020204030204" pitchFamily="34" charset="0"/>
                <a:cs typeface="GothamHTF-Light"/>
              </a:rPr>
              <a:t>Federally Recognized:</a:t>
            </a:r>
            <a:r>
              <a:rPr lang="en-US" sz="1800" dirty="0">
                <a:solidFill>
                  <a:srgbClr val="000000"/>
                </a:solidFill>
                <a:effectLst/>
                <a:latin typeface="Calibri" panose="020F0502020204030204" pitchFamily="34" charset="0"/>
                <a:ea typeface="Calibri" panose="020F0502020204030204" pitchFamily="34" charset="0"/>
                <a:cs typeface="GothamHTF-Light"/>
              </a:rPr>
              <a:t> 1865  </a:t>
            </a:r>
            <a:r>
              <a:rPr lang="en-US" sz="1800" i="1" dirty="0">
                <a:solidFill>
                  <a:srgbClr val="000000"/>
                </a:solidFill>
                <a:effectLst/>
                <a:latin typeface="Calibri" panose="020F0502020204030204" pitchFamily="34" charset="0"/>
                <a:ea typeface="Calibri" panose="020F0502020204030204" pitchFamily="34" charset="0"/>
                <a:cs typeface="GothamHTF-Light"/>
              </a:rPr>
              <a:t>CRIT is unique because of our tribal makeu</a:t>
            </a:r>
            <a:r>
              <a:rPr lang="en-US" i="1" dirty="0">
                <a:solidFill>
                  <a:srgbClr val="000000"/>
                </a:solidFill>
                <a:latin typeface="Calibri" panose="020F0502020204030204" pitchFamily="34" charset="0"/>
                <a:ea typeface="Calibri" panose="020F0502020204030204" pitchFamily="34" charset="0"/>
                <a:cs typeface="GothamHTF-Light"/>
              </a:rPr>
              <a:t>p. </a:t>
            </a:r>
            <a:r>
              <a:rPr lang="en-US" sz="1800" i="1" dirty="0">
                <a:solidFill>
                  <a:srgbClr val="000000"/>
                </a:solidFill>
                <a:effectLst/>
                <a:latin typeface="Calibri" panose="020F0502020204030204" pitchFamily="34" charset="0"/>
                <a:ea typeface="Calibri" panose="020F0502020204030204" pitchFamily="34" charset="0"/>
                <a:cs typeface="GothamHTF-Light"/>
              </a:rPr>
              <a:t>We are in two states and three counties and have a non-Indian town </a:t>
            </a:r>
            <a:r>
              <a:rPr lang="en-US" sz="1800" dirty="0">
                <a:solidFill>
                  <a:srgbClr val="000000"/>
                </a:solidFill>
                <a:effectLst/>
                <a:latin typeface="Calibri" panose="020F0502020204030204" pitchFamily="34" charset="0"/>
                <a:ea typeface="Calibri" panose="020F0502020204030204" pitchFamily="34" charset="0"/>
                <a:cs typeface="GothamHTF-Light"/>
              </a:rPr>
              <a:t>[Parker]</a:t>
            </a:r>
            <a:r>
              <a:rPr lang="en-US" sz="1800" i="1" dirty="0">
                <a:solidFill>
                  <a:srgbClr val="000000"/>
                </a:solidFill>
                <a:effectLst/>
                <a:latin typeface="Calibri" panose="020F0502020204030204" pitchFamily="34" charset="0"/>
                <a:ea typeface="Calibri" panose="020F0502020204030204" pitchFamily="34" charset="0"/>
                <a:cs typeface="GothamHTF-Light"/>
              </a:rPr>
              <a:t> within the reservation.</a:t>
            </a:r>
            <a:endParaRPr lang="en-US" dirty="0">
              <a:solidFill>
                <a:srgbClr val="000000"/>
              </a:solidFill>
              <a:latin typeface="GothamHTF-Light"/>
              <a:ea typeface="Calibri" panose="020F0502020204030204" pitchFamily="34" charset="0"/>
              <a:cs typeface="GothamHTF-Light"/>
            </a:endParaRPr>
          </a:p>
          <a:p>
            <a:r>
              <a:rPr lang="en-US" sz="1800" spc="5" dirty="0">
                <a:effectLst/>
                <a:latin typeface="Calibri" panose="020F0502020204030204" pitchFamily="34" charset="0"/>
                <a:ea typeface="Calibri" panose="020F0502020204030204" pitchFamily="34" charset="0"/>
              </a:rPr>
              <a:t>The Colorado River Indian Tribes (CRIT) land is located along both sides of the Colorado River in Arizona and California. A portion of Parker, Arizona, lies within CRIT land. When the reservation was established, the Mohave (spelling preference) and </a:t>
            </a:r>
            <a:r>
              <a:rPr lang="en-US" sz="1800" b="1" spc="5" dirty="0">
                <a:effectLst/>
                <a:latin typeface="Calibri" panose="020F0502020204030204" pitchFamily="34" charset="0"/>
                <a:ea typeface="Calibri" panose="020F0502020204030204" pitchFamily="34" charset="0"/>
              </a:rPr>
              <a:t>Chemehuevi </a:t>
            </a:r>
            <a:r>
              <a:rPr lang="en-US" sz="1800" spc="5" dirty="0">
                <a:effectLst/>
                <a:latin typeface="Calibri" panose="020F0502020204030204" pitchFamily="34" charset="0"/>
                <a:ea typeface="Calibri" panose="020F0502020204030204" pitchFamily="34" charset="0"/>
              </a:rPr>
              <a:t>peoples lived there.  The Hualapai, Yavapai and Quechan were initially supposed to be moved there but refused to leave their ancestral homelands. In 1945, land was set aside for Hopi and Navajo people who wished to settle there because of their work on the Grand Canal, part of the Central Arizona Project. Agriculture remains an important part of the community’s economy. The ‘Ahakav Tribal Preserve, established in 1995, offers opportunities for recreation and learning about sustainability of the Lower Colorado River basin. </a:t>
            </a:r>
          </a:p>
          <a:p>
            <a:pPr marL="285750" indent="-285750">
              <a:buFont typeface="Arial" panose="020B0604020202020204" pitchFamily="34" charset="0"/>
              <a:buChar char="•"/>
            </a:pPr>
            <a:r>
              <a:rPr lang="en-US" b="1" spc="5" dirty="0">
                <a:latin typeface="Calibri" panose="020F0502020204030204" pitchFamily="34" charset="0"/>
                <a:ea typeface="Calibri" panose="020F0502020204030204" pitchFamily="34" charset="0"/>
              </a:rPr>
              <a:t>You can suggest that people watch the video in the alcove to learn </a:t>
            </a:r>
          </a:p>
          <a:p>
            <a:r>
              <a:rPr lang="en-US" b="1" spc="5" dirty="0">
                <a:latin typeface="Calibri" panose="020F0502020204030204" pitchFamily="34" charset="0"/>
                <a:ea typeface="Calibri" panose="020F0502020204030204" pitchFamily="34" charset="0"/>
              </a:rPr>
              <a:t>m</a:t>
            </a:r>
            <a:r>
              <a:rPr lang="en-US" sz="1800" b="1" spc="5" dirty="0">
                <a:effectLst/>
                <a:latin typeface="Calibri" panose="020F0502020204030204" pitchFamily="34" charset="0"/>
                <a:ea typeface="Calibri" panose="020F0502020204030204" pitchFamily="34" charset="0"/>
              </a:rPr>
              <a:t>ore about the ‘Ahakav Tribal Preserve </a:t>
            </a:r>
            <a:endParaRPr lang="en-US" i="1" dirty="0"/>
          </a:p>
          <a:p>
            <a:endParaRPr lang="en-US" dirty="0"/>
          </a:p>
          <a:p>
            <a:endParaRPr lang="en-US" dirty="0"/>
          </a:p>
        </p:txBody>
      </p:sp>
    </p:spTree>
    <p:extLst>
      <p:ext uri="{BB962C8B-B14F-4D97-AF65-F5344CB8AC3E}">
        <p14:creationId xmlns:p14="http://schemas.microsoft.com/office/powerpoint/2010/main" val="1600110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CBB9FE-21B4-156E-2329-614635DC6CA6}"/>
              </a:ext>
            </a:extLst>
          </p:cNvPr>
          <p:cNvSpPr txBox="1"/>
          <p:nvPr/>
        </p:nvSpPr>
        <p:spPr>
          <a:xfrm>
            <a:off x="378691" y="101600"/>
            <a:ext cx="11536218" cy="646331"/>
          </a:xfrm>
          <a:prstGeom prst="rect">
            <a:avLst/>
          </a:prstGeom>
          <a:noFill/>
        </p:spPr>
        <p:txBody>
          <a:bodyPr wrap="square" rtlCol="0">
            <a:spAutoFit/>
          </a:bodyPr>
          <a:lstStyle/>
          <a:p>
            <a:endParaRPr lang="en-US" spc="5" dirty="0">
              <a:latin typeface="Calibri" panose="020F0502020204030204" pitchFamily="34" charset="0"/>
              <a:ea typeface="Calibri" panose="020F0502020204030204" pitchFamily="34" charset="0"/>
            </a:endParaRPr>
          </a:p>
          <a:p>
            <a:endParaRPr lang="en-US" dirty="0"/>
          </a:p>
        </p:txBody>
      </p:sp>
      <p:sp>
        <p:nvSpPr>
          <p:cNvPr id="13" name="TextBox 12">
            <a:extLst>
              <a:ext uri="{FF2B5EF4-FFF2-40B4-BE49-F238E27FC236}">
                <a16:creationId xmlns:a16="http://schemas.microsoft.com/office/drawing/2014/main" id="{6583B94C-AD02-6504-683E-46FA98D13814}"/>
              </a:ext>
            </a:extLst>
          </p:cNvPr>
          <p:cNvSpPr txBox="1"/>
          <p:nvPr/>
        </p:nvSpPr>
        <p:spPr>
          <a:xfrm>
            <a:off x="147782" y="267856"/>
            <a:ext cx="11923585" cy="6004849"/>
          </a:xfrm>
          <a:prstGeom prst="rect">
            <a:avLst/>
          </a:prstGeom>
          <a:noFill/>
        </p:spPr>
        <p:txBody>
          <a:bodyPr wrap="square" rtlCol="0">
            <a:spAutoFit/>
          </a:bodyPr>
          <a:lstStyle/>
          <a:p>
            <a:pPr marL="0" marR="0">
              <a:lnSpc>
                <a:spcPct val="150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GothamHTF-Light"/>
              </a:rPr>
              <a:t>Quechan Tribe: Federally Recognized:</a:t>
            </a:r>
            <a:r>
              <a:rPr lang="en-US" sz="1800" dirty="0">
                <a:solidFill>
                  <a:srgbClr val="000000"/>
                </a:solidFill>
                <a:effectLst/>
                <a:latin typeface="Calibri" panose="020F0502020204030204" pitchFamily="34" charset="0"/>
                <a:ea typeface="Calibri" panose="020F0502020204030204" pitchFamily="34" charset="0"/>
                <a:cs typeface="GothamHTF-Light"/>
              </a:rPr>
              <a:t> 1884</a:t>
            </a:r>
            <a:endParaRPr lang="en-US" dirty="0">
              <a:solidFill>
                <a:srgbClr val="000000"/>
              </a:solidFill>
              <a:latin typeface="GothamHTF-Light"/>
              <a:ea typeface="Calibri" panose="020F0502020204030204" pitchFamily="34" charset="0"/>
              <a:cs typeface="GothamHTF-Light"/>
            </a:endParaRP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rPr>
              <a:t>The lands of the Fort Yuma Quechan Reservation lie along both sides of the Colorado River, bordering California and Baja </a:t>
            </a:r>
          </a:p>
          <a:p>
            <a:r>
              <a:rPr lang="en-US" sz="1800" dirty="0">
                <a:effectLst/>
                <a:latin typeface="Calibri" panose="020F0502020204030204" pitchFamily="34" charset="0"/>
                <a:ea typeface="Calibri" panose="020F0502020204030204" pitchFamily="34" charset="0"/>
              </a:rPr>
              <a:t>California, Mexico. In 2013, the Quechan (Kwatsáan) tribe had more than 3,200 enrolled members and encompassed</a:t>
            </a:r>
          </a:p>
          <a:p>
            <a:r>
              <a:rPr lang="en-US" sz="1800" dirty="0">
                <a:effectLst/>
                <a:latin typeface="Calibri" panose="020F0502020204030204" pitchFamily="34" charset="0"/>
                <a:ea typeface="Calibri" panose="020F0502020204030204" pitchFamily="34" charset="0"/>
              </a:rPr>
              <a:t> 45,000 acres. Agriculture is an important part of the tribe’s economy, with thousands of acres leased to both Indian </a:t>
            </a:r>
          </a:p>
          <a:p>
            <a:r>
              <a:rPr lang="en-US" sz="1800" dirty="0">
                <a:effectLst/>
                <a:latin typeface="Calibri" panose="020F0502020204030204" pitchFamily="34" charset="0"/>
                <a:ea typeface="Calibri" panose="020F0502020204030204" pitchFamily="34" charset="0"/>
              </a:rPr>
              <a:t>and non-Indian farmers. The reservation is bisected by Interstate 8, and its location makes it a popular destination for </a:t>
            </a:r>
          </a:p>
          <a:p>
            <a:r>
              <a:rPr lang="en-US" sz="1800" dirty="0">
                <a:effectLst/>
                <a:latin typeface="Calibri" panose="020F0502020204030204" pitchFamily="34" charset="0"/>
                <a:ea typeface="Calibri" panose="020F0502020204030204" pitchFamily="34" charset="0"/>
              </a:rPr>
              <a:t>winter visitors with the Quechan Casino Resort in Winterhaven, California; the Paradise Casino in Yuma, Arizona; </a:t>
            </a:r>
          </a:p>
          <a:p>
            <a:r>
              <a:rPr lang="en-US" sz="1800" dirty="0">
                <a:effectLst/>
                <a:latin typeface="Calibri" panose="020F0502020204030204" pitchFamily="34" charset="0"/>
                <a:ea typeface="Calibri" panose="020F0502020204030204" pitchFamily="34" charset="0"/>
              </a:rPr>
              <a:t>five trailer and RV parks; and the Fort Yuma Quechan Museum. For all of the Yuman peoples, special gatherings </a:t>
            </a:r>
          </a:p>
          <a:p>
            <a:r>
              <a:rPr lang="en-US" sz="1800" dirty="0">
                <a:effectLst/>
                <a:latin typeface="Calibri" panose="020F0502020204030204" pitchFamily="34" charset="0"/>
                <a:ea typeface="Calibri" panose="020F0502020204030204" pitchFamily="34" charset="0"/>
              </a:rPr>
              <a:t>featuring Bird Song singers and dancers are important traditions. </a:t>
            </a:r>
          </a:p>
          <a:p>
            <a:pPr marL="0" marR="0">
              <a:spcBef>
                <a:spcPts val="0"/>
              </a:spcBef>
              <a:spcAft>
                <a:spcPts val="0"/>
              </a:spcAft>
            </a:pPr>
            <a:r>
              <a:rPr lang="en-US" sz="1800" b="1" cap="all" spc="20" dirty="0">
                <a:solidFill>
                  <a:srgbClr val="F89D31"/>
                </a:solidFill>
                <a:effectLst/>
                <a:latin typeface="Calibri" panose="020F0502020204030204" pitchFamily="34" charset="0"/>
                <a:ea typeface="Calibri" panose="020F0502020204030204" pitchFamily="34" charset="0"/>
                <a:cs typeface="GothamHTF-Bold"/>
              </a:rPr>
              <a:t> </a:t>
            </a:r>
          </a:p>
          <a:p>
            <a:pPr marL="0" marR="0">
              <a:spcBef>
                <a:spcPts val="0"/>
              </a:spcBef>
              <a:spcAft>
                <a:spcPts val="0"/>
              </a:spcAft>
            </a:pPr>
            <a:endParaRPr lang="en-US" b="1" kern="100" cap="all" spc="20" dirty="0">
              <a:solidFill>
                <a:srgbClr val="F89D3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Cocopah Indian Tribe: Federally Recognized: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1917</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Kwapa are known as the River People for the location of their traditional homelands along the lower Colorado River and its delta. They are part of the Yuman language family, which includes the Yavapai, Havasupai, Hualapai, Maricopa, Quechan, Mojave, Kumeyaay, Ipai and Pai Pai tribes. When steamboat traffic was active on the Colorado River, prior to the arrival of the railroad, Kwapa men were valued as river pilots. They were split between the United States and Mexico at the time of the</a:t>
            </a:r>
          </a:p>
          <a:p>
            <a:pPr marL="0" marR="0">
              <a:spcBef>
                <a:spcPts val="0"/>
              </a:spcBef>
              <a:spcAft>
                <a:spcPts val="0"/>
              </a:spcAft>
            </a:pPr>
            <a:r>
              <a:rPr lang="en-US" kern="100" dirty="0">
                <a:latin typeface="Calibri" panose="020F0502020204030204" pitchFamily="34" charset="0"/>
                <a:ea typeface="Calibri" panose="020F0502020204030204" pitchFamily="34" charset="0"/>
                <a:cs typeface="Times New Roman" panose="02020603050405020304" pitchFamily="18" charset="0"/>
              </a:rPr>
              <a:t>Gadsden Purchase.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6,500 acres of tribal lands are located 13 miles south of Yuma, Arizona, consisting of three non-contiguous parcels: the North, West and East reservations. The tribe has slightly more than 1,000 enrolled members.  </a:t>
            </a:r>
          </a:p>
          <a:p>
            <a:pPr marL="0" marR="0">
              <a:lnSpc>
                <a:spcPct val="150000"/>
              </a:lnSpc>
              <a:spcBef>
                <a:spcPts val="0"/>
              </a:spcBef>
              <a:spcAft>
                <a:spcPts val="900"/>
              </a:spcAft>
            </a:pPr>
            <a:endParaRPr lang="en-US" sz="1800" b="1" cap="all" spc="20" dirty="0">
              <a:solidFill>
                <a:srgbClr val="F89D31"/>
              </a:solidFill>
              <a:effectLst/>
              <a:latin typeface="GothamHTF-Bold"/>
              <a:ea typeface="Calibri" panose="020F0502020204030204" pitchFamily="34" charset="0"/>
              <a:cs typeface="GothamHTF-Bold"/>
            </a:endParaRPr>
          </a:p>
        </p:txBody>
      </p:sp>
    </p:spTree>
    <p:extLst>
      <p:ext uri="{BB962C8B-B14F-4D97-AF65-F5344CB8AC3E}">
        <p14:creationId xmlns:p14="http://schemas.microsoft.com/office/powerpoint/2010/main" val="379408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B5D132-80E1-7DCE-110C-8D7F0CB26273}"/>
              </a:ext>
            </a:extLst>
          </p:cNvPr>
          <p:cNvPicPr>
            <a:picLocks noChangeAspect="1"/>
          </p:cNvPicPr>
          <p:nvPr/>
        </p:nvPicPr>
        <p:blipFill>
          <a:blip r:embed="rId2"/>
          <a:stretch>
            <a:fillRect/>
          </a:stretch>
        </p:blipFill>
        <p:spPr>
          <a:xfrm>
            <a:off x="-447802" y="45723"/>
            <a:ext cx="2353260" cy="3566469"/>
          </a:xfrm>
          <a:prstGeom prst="rect">
            <a:avLst/>
          </a:prstGeom>
        </p:spPr>
      </p:pic>
      <p:pic>
        <p:nvPicPr>
          <p:cNvPr id="3" name="Picture 2">
            <a:extLst>
              <a:ext uri="{FF2B5EF4-FFF2-40B4-BE49-F238E27FC236}">
                <a16:creationId xmlns:a16="http://schemas.microsoft.com/office/drawing/2014/main" id="{A7AE9BF7-A582-EA6B-E74B-B1AAC7A88149}"/>
              </a:ext>
            </a:extLst>
          </p:cNvPr>
          <p:cNvPicPr>
            <a:picLocks noChangeAspect="1"/>
          </p:cNvPicPr>
          <p:nvPr/>
        </p:nvPicPr>
        <p:blipFill>
          <a:blip r:embed="rId3"/>
          <a:stretch>
            <a:fillRect/>
          </a:stretch>
        </p:blipFill>
        <p:spPr>
          <a:xfrm>
            <a:off x="0" y="3796145"/>
            <a:ext cx="2060627" cy="3109229"/>
          </a:xfrm>
          <a:prstGeom prst="rect">
            <a:avLst/>
          </a:prstGeom>
        </p:spPr>
      </p:pic>
      <p:pic>
        <p:nvPicPr>
          <p:cNvPr id="4" name="Picture 3">
            <a:extLst>
              <a:ext uri="{FF2B5EF4-FFF2-40B4-BE49-F238E27FC236}">
                <a16:creationId xmlns:a16="http://schemas.microsoft.com/office/drawing/2014/main" id="{FC0E4C96-FD96-9D1F-D0E1-D1C811AF4B4D}"/>
              </a:ext>
            </a:extLst>
          </p:cNvPr>
          <p:cNvPicPr>
            <a:picLocks noChangeAspect="1"/>
          </p:cNvPicPr>
          <p:nvPr/>
        </p:nvPicPr>
        <p:blipFill>
          <a:blip r:embed="rId4"/>
          <a:stretch>
            <a:fillRect/>
          </a:stretch>
        </p:blipFill>
        <p:spPr>
          <a:xfrm>
            <a:off x="9725327" y="45723"/>
            <a:ext cx="2347163" cy="3475021"/>
          </a:xfrm>
          <a:prstGeom prst="rect">
            <a:avLst/>
          </a:prstGeom>
        </p:spPr>
      </p:pic>
      <p:sp>
        <p:nvSpPr>
          <p:cNvPr id="5" name="TextBox 4">
            <a:extLst>
              <a:ext uri="{FF2B5EF4-FFF2-40B4-BE49-F238E27FC236}">
                <a16:creationId xmlns:a16="http://schemas.microsoft.com/office/drawing/2014/main" id="{34F3E53A-DAAC-77B4-34BF-296E23337442}"/>
              </a:ext>
            </a:extLst>
          </p:cNvPr>
          <p:cNvSpPr txBox="1"/>
          <p:nvPr/>
        </p:nvSpPr>
        <p:spPr>
          <a:xfrm>
            <a:off x="1905458" y="45724"/>
            <a:ext cx="18737201" cy="3139321"/>
          </a:xfrm>
          <a:prstGeom prst="rect">
            <a:avLst/>
          </a:prstGeom>
          <a:noFill/>
        </p:spPr>
        <p:txBody>
          <a:bodyPr wrap="square" rtlCol="0">
            <a:spAutoFit/>
          </a:bodyPr>
          <a:lstStyle/>
          <a:p>
            <a:r>
              <a:rPr lang="en-US" i="1" dirty="0"/>
              <a:t> </a:t>
            </a:r>
            <a:r>
              <a:rPr lang="en-US" sz="1800" i="1" dirty="0">
                <a:effectLst/>
                <a:ea typeface="Times New Roman" panose="02020603050405020304" pitchFamily="18" charset="0"/>
              </a:rPr>
              <a:t>Spirit Mountain is where we were created. </a:t>
            </a:r>
          </a:p>
          <a:p>
            <a:r>
              <a:rPr lang="en-US" sz="1800" i="1" dirty="0">
                <a:effectLst/>
                <a:ea typeface="Times New Roman" panose="02020603050405020304" pitchFamily="18" charset="0"/>
              </a:rPr>
              <a:t>The Colorado River goes through our</a:t>
            </a:r>
          </a:p>
          <a:p>
            <a:r>
              <a:rPr lang="en-US" sz="1800" i="1" dirty="0">
                <a:effectLst/>
                <a:ea typeface="Times New Roman" panose="02020603050405020304" pitchFamily="18" charset="0"/>
              </a:rPr>
              <a:t> reservation and we’re protected by the </a:t>
            </a:r>
          </a:p>
          <a:p>
            <a:r>
              <a:rPr lang="en-US" sz="1800" i="1" dirty="0">
                <a:effectLst/>
                <a:ea typeface="Times New Roman" panose="02020603050405020304" pitchFamily="18" charset="0"/>
              </a:rPr>
              <a:t>mountains, Monument Peak, the Black</a:t>
            </a:r>
          </a:p>
          <a:p>
            <a:r>
              <a:rPr lang="en-US" sz="1800" i="1" dirty="0">
                <a:effectLst/>
                <a:ea typeface="Times New Roman" panose="02020603050405020304" pitchFamily="18" charset="0"/>
              </a:rPr>
              <a:t> Mountain, Riverside Mountain,</a:t>
            </a:r>
          </a:p>
          <a:p>
            <a:r>
              <a:rPr lang="en-US" sz="1800" i="1" dirty="0">
                <a:effectLst/>
                <a:ea typeface="Times New Roman" panose="02020603050405020304" pitchFamily="18" charset="0"/>
              </a:rPr>
              <a:t> Mesquite Mountain, Moon Mountain,</a:t>
            </a:r>
          </a:p>
          <a:p>
            <a:r>
              <a:rPr lang="en-US" sz="1800" i="1" dirty="0">
                <a:effectLst/>
                <a:ea typeface="Times New Roman" panose="02020603050405020304" pitchFamily="18" charset="0"/>
              </a:rPr>
              <a:t> the Big Marias protect our reservation. </a:t>
            </a:r>
          </a:p>
          <a:p>
            <a:r>
              <a:rPr lang="en-US" sz="1800" i="1" dirty="0">
                <a:effectLst/>
                <a:ea typeface="Times New Roman" panose="02020603050405020304" pitchFamily="18" charset="0"/>
              </a:rPr>
              <a:t> They're all sacred to us.</a:t>
            </a:r>
            <a:r>
              <a:rPr lang="en-US" sz="1800" dirty="0">
                <a:effectLst/>
                <a:ea typeface="Times New Roman" panose="02020603050405020304" pitchFamily="18" charset="0"/>
              </a:rPr>
              <a:t> </a:t>
            </a:r>
          </a:p>
          <a:p>
            <a:r>
              <a:rPr lang="en-US" dirty="0"/>
              <a:t>Herman “TJ” Laffoon</a:t>
            </a:r>
          </a:p>
          <a:p>
            <a:r>
              <a:rPr lang="en-US" dirty="0"/>
              <a:t>Mohave, CRIT</a:t>
            </a:r>
          </a:p>
          <a:p>
            <a:endParaRPr lang="en-US" dirty="0"/>
          </a:p>
        </p:txBody>
      </p:sp>
      <p:sp>
        <p:nvSpPr>
          <p:cNvPr id="8" name="TextBox 7">
            <a:extLst>
              <a:ext uri="{FF2B5EF4-FFF2-40B4-BE49-F238E27FC236}">
                <a16:creationId xmlns:a16="http://schemas.microsoft.com/office/drawing/2014/main" id="{5E7482D5-2EEF-7277-1A36-9483BD064E30}"/>
              </a:ext>
            </a:extLst>
          </p:cNvPr>
          <p:cNvSpPr txBox="1"/>
          <p:nvPr/>
        </p:nvSpPr>
        <p:spPr>
          <a:xfrm>
            <a:off x="2419927" y="3796145"/>
            <a:ext cx="9110636" cy="1200329"/>
          </a:xfrm>
          <a:prstGeom prst="rect">
            <a:avLst/>
          </a:prstGeom>
          <a:noFill/>
        </p:spPr>
        <p:txBody>
          <a:bodyPr wrap="none" rtlCol="0">
            <a:spAutoFit/>
          </a:bodyPr>
          <a:lstStyle/>
          <a:p>
            <a:r>
              <a:rPr lang="en-US" sz="1800" i="1" dirty="0">
                <a:effectLst/>
                <a:ea typeface="Times New Roman" panose="02020603050405020304" pitchFamily="18" charset="0"/>
              </a:rPr>
              <a:t>What gives me hope for the future are the elders and parents who are teaching tribal tradition, </a:t>
            </a:r>
          </a:p>
          <a:p>
            <a:r>
              <a:rPr lang="en-US" sz="1800" i="1" dirty="0">
                <a:effectLst/>
                <a:ea typeface="Times New Roman" panose="02020603050405020304" pitchFamily="18" charset="0"/>
              </a:rPr>
              <a:t>culture and tribal history to our youth and just families that stay together, work together </a:t>
            </a:r>
          </a:p>
          <a:p>
            <a:r>
              <a:rPr lang="en-US" sz="1800" i="1" dirty="0">
                <a:effectLst/>
                <a:ea typeface="Times New Roman" panose="02020603050405020304" pitchFamily="18" charset="0"/>
              </a:rPr>
              <a:t>and all the blessings we’ve received from the creator to make our lives better.</a:t>
            </a:r>
            <a:r>
              <a:rPr lang="en-US" sz="1800" dirty="0">
                <a:effectLst/>
                <a:ea typeface="Times New Roman" panose="02020603050405020304" pitchFamily="18" charset="0"/>
              </a:rPr>
              <a:t> </a:t>
            </a:r>
            <a:r>
              <a:rPr lang="en-US" dirty="0"/>
              <a:t>Vicki Laffoon</a:t>
            </a:r>
          </a:p>
          <a:p>
            <a:r>
              <a:rPr lang="en-US" dirty="0"/>
              <a:t>Mohave, CRIT</a:t>
            </a:r>
          </a:p>
        </p:txBody>
      </p:sp>
      <p:sp>
        <p:nvSpPr>
          <p:cNvPr id="9" name="TextBox 8">
            <a:extLst>
              <a:ext uri="{FF2B5EF4-FFF2-40B4-BE49-F238E27FC236}">
                <a16:creationId xmlns:a16="http://schemas.microsoft.com/office/drawing/2014/main" id="{748252E4-C2B2-D817-CDCC-9F6778BDDFA3}"/>
              </a:ext>
            </a:extLst>
          </p:cNvPr>
          <p:cNvSpPr txBox="1"/>
          <p:nvPr/>
        </p:nvSpPr>
        <p:spPr>
          <a:xfrm>
            <a:off x="6225309" y="406400"/>
            <a:ext cx="4399632" cy="1477328"/>
          </a:xfrm>
          <a:prstGeom prst="rect">
            <a:avLst/>
          </a:prstGeom>
          <a:noFill/>
        </p:spPr>
        <p:txBody>
          <a:bodyPr wrap="square" rtlCol="0">
            <a:spAutoFit/>
          </a:bodyPr>
          <a:lstStyle/>
          <a:p>
            <a:r>
              <a:rPr lang="en-US" i="1" dirty="0"/>
              <a:t>You learn English to progress in the</a:t>
            </a:r>
          </a:p>
          <a:p>
            <a:r>
              <a:rPr lang="en-US" i="1" dirty="0"/>
              <a:t>White world and your own language to survive forever. </a:t>
            </a:r>
          </a:p>
          <a:p>
            <a:r>
              <a:rPr lang="en-US" dirty="0"/>
              <a:t>Veronica Homer</a:t>
            </a:r>
          </a:p>
          <a:p>
            <a:r>
              <a:rPr lang="en-US" dirty="0"/>
              <a:t>Mohave, CRIT</a:t>
            </a:r>
          </a:p>
        </p:txBody>
      </p:sp>
    </p:spTree>
    <p:extLst>
      <p:ext uri="{BB962C8B-B14F-4D97-AF65-F5344CB8AC3E}">
        <p14:creationId xmlns:p14="http://schemas.microsoft.com/office/powerpoint/2010/main" val="4156404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4E1F12-3A1B-39A6-92DA-00458FF00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6672E4F-3473-1FFA-9BFA-6C98E306354C}"/>
              </a:ext>
            </a:extLst>
          </p:cNvPr>
          <p:cNvSpPr txBox="1"/>
          <p:nvPr/>
        </p:nvSpPr>
        <p:spPr>
          <a:xfrm>
            <a:off x="4913744" y="249383"/>
            <a:ext cx="4230255"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When Elissa Percharo, Pee Posh and Yolanda Hart Stevens, Pee Posh, Quechan, saw this dress they said, “This dress has many songs behind it,” referencing bird songs sung by the Yuman-speaking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rPr>
              <a:t>Arranged around the dress are drums, flutes, and a rattle that would be played by men accompanying the singers.  Bird songs are not bird imitations. They are lengthy, complex song cycles that speak of origin stories and other oral traditions.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rPr>
              <a:t>To the right in the case are Mohave effigy ceramics by Annie Fields and Elmer Gates,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rPr>
              <a:t>featuring facial tattoos and traditional 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09820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1584F5F-8A04-036C-2FF7-D10266157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18" y="473364"/>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F8D56E-C182-2CCD-8831-380B4032EF52}"/>
              </a:ext>
            </a:extLst>
          </p:cNvPr>
          <p:cNvSpPr txBox="1"/>
          <p:nvPr/>
        </p:nvSpPr>
        <p:spPr>
          <a:xfrm>
            <a:off x="5655541" y="1231611"/>
            <a:ext cx="6647974" cy="1200329"/>
          </a:xfrm>
          <a:prstGeom prst="rect">
            <a:avLst/>
          </a:prstGeom>
          <a:noFill/>
        </p:spPr>
        <p:txBody>
          <a:bodyPr wrap="none" rtlCol="0">
            <a:spAutoFit/>
          </a:bodyPr>
          <a:lstStyle/>
          <a:p>
            <a:r>
              <a:rPr lang="en-US" sz="1800" dirty="0">
                <a:solidFill>
                  <a:srgbClr val="000000"/>
                </a:solidFill>
                <a:effectLst/>
                <a:latin typeface="Times New Roman" panose="02020603050405020304" pitchFamily="18" charset="0"/>
                <a:ea typeface="Times New Roman" panose="02020603050405020304" pitchFamily="18" charset="0"/>
              </a:rPr>
              <a:t>Amelia Escalanti Caster, Quechan. Dress, 1974. </a:t>
            </a:r>
          </a:p>
          <a:p>
            <a:r>
              <a:rPr lang="en-US" sz="1800" dirty="0">
                <a:solidFill>
                  <a:srgbClr val="000000"/>
                </a:solidFill>
                <a:effectLst/>
                <a:latin typeface="Times New Roman" panose="02020603050405020304" pitchFamily="18" charset="0"/>
                <a:ea typeface="Times New Roman" panose="02020603050405020304" pitchFamily="18" charset="0"/>
              </a:rPr>
              <a:t>This dress could be worn for either a ceremonial or a social occasion. </a:t>
            </a:r>
          </a:p>
          <a:p>
            <a:r>
              <a:rPr lang="en-US" sz="1800" dirty="0">
                <a:solidFill>
                  <a:srgbClr val="000000"/>
                </a:solidFill>
                <a:effectLst/>
                <a:latin typeface="Times New Roman" panose="02020603050405020304" pitchFamily="18" charset="0"/>
                <a:ea typeface="Times New Roman" panose="02020603050405020304" pitchFamily="18" charset="0"/>
              </a:rPr>
              <a:t>Anona Hills Qualupe, Quechan. Belt, 1974; and </a:t>
            </a:r>
          </a:p>
          <a:p>
            <a:r>
              <a:rPr lang="en-US" sz="1800" dirty="0">
                <a:solidFill>
                  <a:srgbClr val="000000"/>
                </a:solidFill>
                <a:effectLst/>
                <a:latin typeface="Times New Roman" panose="02020603050405020304" pitchFamily="18" charset="0"/>
                <a:ea typeface="Times New Roman" panose="02020603050405020304" pitchFamily="18" charset="0"/>
              </a:rPr>
              <a:t>Judith Piretta, Quechan. Necklace, 1974. </a:t>
            </a:r>
            <a:endParaRPr lang="en-US" dirty="0"/>
          </a:p>
        </p:txBody>
      </p:sp>
      <p:pic>
        <p:nvPicPr>
          <p:cNvPr id="3" name="Picture 2" descr="File: '0102375b'">
            <a:extLst>
              <a:ext uri="{FF2B5EF4-FFF2-40B4-BE49-F238E27FC236}">
                <a16:creationId xmlns:a16="http://schemas.microsoft.com/office/drawing/2014/main" id="{31B0B354-9FAD-CAAE-06F8-19C75AB32B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51" t="22662" r="15211" b="18778"/>
          <a:stretch/>
        </p:blipFill>
        <p:spPr bwMode="auto">
          <a:xfrm>
            <a:off x="5033818" y="4137629"/>
            <a:ext cx="1622320" cy="1005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B9156A-5607-58AB-66F3-B7DC95519631}"/>
              </a:ext>
            </a:extLst>
          </p:cNvPr>
          <p:cNvSpPr txBox="1"/>
          <p:nvPr/>
        </p:nvSpPr>
        <p:spPr>
          <a:xfrm>
            <a:off x="6787299" y="4289196"/>
            <a:ext cx="5291320" cy="923330"/>
          </a:xfrm>
          <a:prstGeom prst="rect">
            <a:avLst/>
          </a:prstGeom>
          <a:noFill/>
        </p:spPr>
        <p:txBody>
          <a:bodyPr wrap="none" rtlCol="0">
            <a:spAutoFit/>
          </a:bodyPr>
          <a:lstStyle/>
          <a:p>
            <a:r>
              <a:rPr lang="en-US" dirty="0"/>
              <a:t>This cape necklace by Daisy Simms, Mohave/Quechan,</a:t>
            </a:r>
          </a:p>
          <a:p>
            <a:r>
              <a:rPr lang="en-US" dirty="0"/>
              <a:t>1987 is shown on this dress in HOME. </a:t>
            </a:r>
          </a:p>
          <a:p>
            <a:endParaRPr lang="en-US" dirty="0"/>
          </a:p>
        </p:txBody>
      </p:sp>
    </p:spTree>
    <p:extLst>
      <p:ext uri="{BB962C8B-B14F-4D97-AF65-F5344CB8AC3E}">
        <p14:creationId xmlns:p14="http://schemas.microsoft.com/office/powerpoint/2010/main" val="2563502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146" name="Picture 2" descr="File: '0107170b'">
            <a:extLst>
              <a:ext uri="{FF2B5EF4-FFF2-40B4-BE49-F238E27FC236}">
                <a16:creationId xmlns:a16="http://schemas.microsoft.com/office/drawing/2014/main" id="{02D23174-1CB5-0580-ACB0-05C4A48182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62" b="11011"/>
          <a:stretch/>
        </p:blipFill>
        <p:spPr bwMode="auto">
          <a:xfrm>
            <a:off x="0" y="109330"/>
            <a:ext cx="5867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65AEF1-A184-9848-11D0-F20BC81E697C}"/>
              </a:ext>
            </a:extLst>
          </p:cNvPr>
          <p:cNvSpPr txBox="1"/>
          <p:nvPr/>
        </p:nvSpPr>
        <p:spPr>
          <a:xfrm>
            <a:off x="389283" y="3756991"/>
            <a:ext cx="9709453" cy="1477328"/>
          </a:xfrm>
          <a:prstGeom prst="rect">
            <a:avLst/>
          </a:prstGeom>
          <a:noFill/>
        </p:spPr>
        <p:txBody>
          <a:bodyPr wrap="none" rtlCol="0">
            <a:spAutoFit/>
          </a:bodyPr>
          <a:lstStyle/>
          <a:p>
            <a:r>
              <a:rPr lang="en-US" i="0" dirty="0" err="1">
                <a:solidFill>
                  <a:srgbClr val="30383D"/>
                </a:solidFill>
                <a:effectLst/>
                <a:latin typeface="Calabri"/>
              </a:rPr>
              <a:t>Lorey</a:t>
            </a:r>
            <a:r>
              <a:rPr lang="en-US" i="0" dirty="0">
                <a:solidFill>
                  <a:srgbClr val="30383D"/>
                </a:solidFill>
                <a:effectLst/>
                <a:latin typeface="Calabri"/>
              </a:rPr>
              <a:t> </a:t>
            </a:r>
            <a:r>
              <a:rPr lang="en-US" i="0" dirty="0" err="1">
                <a:solidFill>
                  <a:srgbClr val="30383D"/>
                </a:solidFill>
                <a:effectLst/>
                <a:latin typeface="Calabri"/>
              </a:rPr>
              <a:t>Cachora</a:t>
            </a:r>
            <a:r>
              <a:rPr lang="en-US" i="0" dirty="0">
                <a:solidFill>
                  <a:srgbClr val="30383D"/>
                </a:solidFill>
                <a:effectLst/>
                <a:latin typeface="Calabri"/>
              </a:rPr>
              <a:t>, Quechan, Heard Museum purchase in 1974. Made from a mesquite root, decorated </a:t>
            </a:r>
          </a:p>
          <a:p>
            <a:r>
              <a:rPr lang="en-US" i="0" dirty="0">
                <a:solidFill>
                  <a:srgbClr val="30383D"/>
                </a:solidFill>
                <a:effectLst/>
                <a:latin typeface="Calabri"/>
              </a:rPr>
              <a:t>with yarn and two large chicken buzzard feathers.  The headdress at one time was worn by merely</a:t>
            </a:r>
          </a:p>
          <a:p>
            <a:r>
              <a:rPr lang="en-US" i="0" dirty="0">
                <a:solidFill>
                  <a:srgbClr val="30383D"/>
                </a:solidFill>
                <a:effectLst/>
                <a:latin typeface="Calabri"/>
              </a:rPr>
              <a:t> sticking the base into the hair at the back of the head. Today, with the short hair styles the </a:t>
            </a:r>
          </a:p>
          <a:p>
            <a:r>
              <a:rPr lang="en-US" i="0" dirty="0">
                <a:solidFill>
                  <a:srgbClr val="30383D"/>
                </a:solidFill>
                <a:effectLst/>
                <a:latin typeface="Calabri"/>
              </a:rPr>
              <a:t>ceremonial headdress is held in place by a beaded headband. The men have quit using this headdress</a:t>
            </a:r>
          </a:p>
          <a:p>
            <a:r>
              <a:rPr lang="en-US" i="0" dirty="0">
                <a:solidFill>
                  <a:srgbClr val="30383D"/>
                </a:solidFill>
                <a:effectLst/>
                <a:latin typeface="Calabri"/>
              </a:rPr>
              <a:t> but the women wear it for their dances.</a:t>
            </a:r>
            <a:endParaRPr lang="en-US" dirty="0">
              <a:latin typeface="Calabri"/>
            </a:endParaRPr>
          </a:p>
        </p:txBody>
      </p:sp>
      <p:sp>
        <p:nvSpPr>
          <p:cNvPr id="3" name="TextBox 2">
            <a:extLst>
              <a:ext uri="{FF2B5EF4-FFF2-40B4-BE49-F238E27FC236}">
                <a16:creationId xmlns:a16="http://schemas.microsoft.com/office/drawing/2014/main" id="{1B36AF46-79A2-17CC-D538-3C606AAF19AE}"/>
              </a:ext>
            </a:extLst>
          </p:cNvPr>
          <p:cNvSpPr txBox="1"/>
          <p:nvPr/>
        </p:nvSpPr>
        <p:spPr>
          <a:xfrm>
            <a:off x="6456784" y="802433"/>
            <a:ext cx="4666406" cy="369332"/>
          </a:xfrm>
          <a:prstGeom prst="rect">
            <a:avLst/>
          </a:prstGeom>
          <a:noFill/>
        </p:spPr>
        <p:txBody>
          <a:bodyPr wrap="none" rtlCol="0">
            <a:spAutoFit/>
          </a:bodyPr>
          <a:lstStyle/>
          <a:p>
            <a:r>
              <a:rPr lang="en-US" dirty="0"/>
              <a:t>Headpiece on the left is on the figure in HOME. </a:t>
            </a:r>
          </a:p>
        </p:txBody>
      </p:sp>
    </p:spTree>
    <p:extLst>
      <p:ext uri="{BB962C8B-B14F-4D97-AF65-F5344CB8AC3E}">
        <p14:creationId xmlns:p14="http://schemas.microsoft.com/office/powerpoint/2010/main" val="94977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75F81-94F2-0E1D-39FF-7487C1790D4B}"/>
              </a:ext>
            </a:extLst>
          </p:cNvPr>
          <p:cNvSpPr txBox="1"/>
          <p:nvPr/>
        </p:nvSpPr>
        <p:spPr>
          <a:xfrm>
            <a:off x="5038531" y="1735494"/>
            <a:ext cx="5990999" cy="2031325"/>
          </a:xfrm>
          <a:prstGeom prst="rect">
            <a:avLst/>
          </a:prstGeom>
          <a:noFill/>
        </p:spPr>
        <p:txBody>
          <a:bodyPr wrap="none" rtlCol="0">
            <a:spAutoFit/>
          </a:bodyPr>
          <a:lstStyle/>
          <a:p>
            <a:r>
              <a:rPr lang="en-US" i="0" dirty="0">
                <a:solidFill>
                  <a:srgbClr val="30383D"/>
                </a:solidFill>
                <a:effectLst/>
                <a:latin typeface="Calabir"/>
              </a:rPr>
              <a:t>Henrietta Graves Peterson, Mohave, Gourd Rattle, c. 1963</a:t>
            </a:r>
          </a:p>
          <a:p>
            <a:r>
              <a:rPr lang="en-US" i="0" dirty="0">
                <a:solidFill>
                  <a:srgbClr val="30383D"/>
                </a:solidFill>
                <a:effectLst/>
                <a:latin typeface="Calabir"/>
              </a:rPr>
              <a:t>The diamond pattern represents the Colorado River. </a:t>
            </a:r>
          </a:p>
          <a:p>
            <a:r>
              <a:rPr lang="en-US" i="0" dirty="0">
                <a:solidFill>
                  <a:srgbClr val="30383D"/>
                </a:solidFill>
                <a:effectLst/>
                <a:latin typeface="Calabir"/>
              </a:rPr>
              <a:t>Only men make and use the gourd rattles. When they sing the</a:t>
            </a:r>
          </a:p>
          <a:p>
            <a:r>
              <a:rPr lang="en-US" i="0" dirty="0">
                <a:solidFill>
                  <a:srgbClr val="30383D"/>
                </a:solidFill>
                <a:effectLst/>
                <a:latin typeface="Calabir"/>
              </a:rPr>
              <a:t> songs they are telling history. The gourd is dried in ashes </a:t>
            </a:r>
          </a:p>
          <a:p>
            <a:r>
              <a:rPr lang="en-US" i="0" dirty="0">
                <a:solidFill>
                  <a:srgbClr val="30383D"/>
                </a:solidFill>
                <a:effectLst/>
                <a:latin typeface="Calabir"/>
              </a:rPr>
              <a:t>for bird songs. This is a bird gourd. Anybody can sing bird </a:t>
            </a:r>
          </a:p>
          <a:p>
            <a:r>
              <a:rPr lang="en-US" i="0" dirty="0">
                <a:solidFill>
                  <a:srgbClr val="30383D"/>
                </a:solidFill>
                <a:effectLst/>
                <a:latin typeface="Calabir"/>
              </a:rPr>
              <a:t>songs. Longer gourds have a deeper sound and tell history </a:t>
            </a:r>
          </a:p>
          <a:p>
            <a:r>
              <a:rPr lang="en-US" i="0" dirty="0">
                <a:solidFill>
                  <a:srgbClr val="30383D"/>
                </a:solidFill>
                <a:effectLst/>
                <a:latin typeface="Calabir"/>
              </a:rPr>
              <a:t>from the cradle to the grave.  Louise Patch</a:t>
            </a:r>
            <a:endParaRPr lang="en-US" dirty="0">
              <a:latin typeface="Calabir"/>
            </a:endParaRPr>
          </a:p>
        </p:txBody>
      </p:sp>
      <p:pic>
        <p:nvPicPr>
          <p:cNvPr id="5122" name="Picture 2" descr="File: '0106340b'">
            <a:extLst>
              <a:ext uri="{FF2B5EF4-FFF2-40B4-BE49-F238E27FC236}">
                <a16:creationId xmlns:a16="http://schemas.microsoft.com/office/drawing/2014/main" id="{399B3983-9108-7415-60E8-820B4D7A71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310"/>
          <a:stretch/>
        </p:blipFill>
        <p:spPr bwMode="auto">
          <a:xfrm>
            <a:off x="276031" y="1241848"/>
            <a:ext cx="4762500" cy="252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19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6D761CF3CEDD438D10904F1F452301" ma:contentTypeVersion="14" ma:contentTypeDescription="Create a new document." ma:contentTypeScope="" ma:versionID="2cd50473065a3de80dd49c0a49c0d255">
  <xsd:schema xmlns:xsd="http://www.w3.org/2001/XMLSchema" xmlns:xs="http://www.w3.org/2001/XMLSchema" xmlns:p="http://schemas.microsoft.com/office/2006/metadata/properties" xmlns:ns3="ba1065d3-f16a-4958-842c-3fdd8294c140" xmlns:ns4="466cad8a-7cfb-4b6b-ad2a-634a2ca83135" targetNamespace="http://schemas.microsoft.com/office/2006/metadata/properties" ma:root="true" ma:fieldsID="741e2bafb9f1b9eb03ec62bcbda49086" ns3:_="" ns4:_="">
    <xsd:import namespace="ba1065d3-f16a-4958-842c-3fdd8294c140"/>
    <xsd:import namespace="466cad8a-7cfb-4b6b-ad2a-634a2ca8313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065d3-f16a-4958-842c-3fdd8294c1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6cad8a-7cfb-4b6b-ad2a-634a2ca831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a1065d3-f16a-4958-842c-3fdd8294c140" xsi:nil="true"/>
  </documentManagement>
</p:properties>
</file>

<file path=customXml/itemProps1.xml><?xml version="1.0" encoding="utf-8"?>
<ds:datastoreItem xmlns:ds="http://schemas.openxmlformats.org/officeDocument/2006/customXml" ds:itemID="{9B39EE90-6C5D-42F6-A4E5-C5010370AD51}">
  <ds:schemaRefs>
    <ds:schemaRef ds:uri="http://schemas.microsoft.com/sharepoint/v3/contenttype/forms"/>
  </ds:schemaRefs>
</ds:datastoreItem>
</file>

<file path=customXml/itemProps2.xml><?xml version="1.0" encoding="utf-8"?>
<ds:datastoreItem xmlns:ds="http://schemas.openxmlformats.org/officeDocument/2006/customXml" ds:itemID="{6C164BCC-0278-44A0-A296-F41D8E925C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065d3-f16a-4958-842c-3fdd8294c140"/>
    <ds:schemaRef ds:uri="466cad8a-7cfb-4b6b-ad2a-634a2ca831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A9D13A-256A-4381-B5E3-4ACD7857D755}">
  <ds:schemaRefs>
    <ds:schemaRef ds:uri="http://schemas.microsoft.com/office/2006/documentManagement/types"/>
    <ds:schemaRef ds:uri="http://purl.org/dc/dcmitype/"/>
    <ds:schemaRef ds:uri="http://purl.org/dc/elements/1.1/"/>
    <ds:schemaRef ds:uri="http://schemas.microsoft.com/office/2006/metadata/properties"/>
    <ds:schemaRef ds:uri="466cad8a-7cfb-4b6b-ad2a-634a2ca83135"/>
    <ds:schemaRef ds:uri="http://schemas.microsoft.com/office/infopath/2007/PartnerControls"/>
    <ds:schemaRef ds:uri="http://www.w3.org/XML/1998/namespace"/>
    <ds:schemaRef ds:uri="http://schemas.openxmlformats.org/package/2006/metadata/core-properties"/>
    <ds:schemaRef ds:uri="ba1065d3-f16a-4958-842c-3fdd8294c14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882</TotalTime>
  <Words>2585</Words>
  <Application>Microsoft Office PowerPoint</Application>
  <PresentationFormat>Widescreen</PresentationFormat>
  <Paragraphs>208</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Calabir</vt:lpstr>
      <vt:lpstr>Calabri</vt:lpstr>
      <vt:lpstr>Calibri</vt:lpstr>
      <vt:lpstr>Calibri Light</vt:lpstr>
      <vt:lpstr>GothamHTF-Bold</vt:lpstr>
      <vt:lpstr>GothamHTF-Light</vt:lpstr>
      <vt:lpstr>Times New Roman</vt:lpstr>
      <vt:lpstr>Office Theme</vt:lpstr>
      <vt:lpstr>Colorado River Tribes  and Pee Posh/Piipaash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Colorado River Tribes</dc:title>
  <dc:creator>Ann Marshal</dc:creator>
  <cp:lastModifiedBy>Barry Katzen</cp:lastModifiedBy>
  <cp:revision>3</cp:revision>
  <cp:lastPrinted>2023-11-26T23:09:27Z</cp:lastPrinted>
  <dcterms:created xsi:type="dcterms:W3CDTF">2023-09-19T22:50:01Z</dcterms:created>
  <dcterms:modified xsi:type="dcterms:W3CDTF">2023-11-30T04:36:18Z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0x0101005D6D761CF3CEDD438D10904F1F452301</vt:lpwstr>
  </property>
</Properties>
</file>