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5" r:id="rId6"/>
    <p:sldId id="257" r:id="rId7"/>
    <p:sldId id="269" r:id="rId8"/>
    <p:sldId id="279" r:id="rId9"/>
    <p:sldId id="277" r:id="rId10"/>
    <p:sldId id="282" r:id="rId11"/>
    <p:sldId id="264" r:id="rId12"/>
    <p:sldId id="278" r:id="rId13"/>
    <p:sldId id="272" r:id="rId14"/>
    <p:sldId id="261" r:id="rId15"/>
    <p:sldId id="281" r:id="rId16"/>
    <p:sldId id="258" r:id="rId17"/>
    <p:sldId id="288" r:id="rId18"/>
    <p:sldId id="271" r:id="rId19"/>
    <p:sldId id="280" r:id="rId20"/>
    <p:sldId id="273" r:id="rId21"/>
    <p:sldId id="283" r:id="rId22"/>
    <p:sldId id="294" r:id="rId23"/>
    <p:sldId id="293" r:id="rId24"/>
    <p:sldId id="284" r:id="rId25"/>
    <p:sldId id="262" r:id="rId26"/>
    <p:sldId id="267" r:id="rId27"/>
    <p:sldId id="286" r:id="rId28"/>
    <p:sldId id="292" r:id="rId29"/>
    <p:sldId id="266" r:id="rId30"/>
    <p:sldId id="259" r:id="rId31"/>
    <p:sldId id="287" r:id="rId32"/>
    <p:sldId id="290" r:id="rId33"/>
    <p:sldId id="291" r:id="rId34"/>
    <p:sldId id="270" r:id="rId35"/>
    <p:sldId id="289" r:id="rId36"/>
    <p:sldId id="285" r:id="rId37"/>
    <p:sldId id="274" r:id="rId38"/>
    <p:sldId id="2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1AB8-A12D-14DE-E79D-0CD02F88B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4F9BB-8894-95DF-4F2D-37A97BF50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40CB5-6B21-3A0E-33E1-30545CF33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8C5AA-1644-E27D-CECC-8FB42610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A5845-2E86-F3DC-C225-E5A9AA1A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8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5757-74AB-27DB-671B-EF8A4C29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CB07D-9BDA-9A7E-97A6-2AB4D37E4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6E56B-8378-78ED-7C4C-3B4E5CA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D90A0-B9A7-085C-24E2-9BB3E69AE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C1578-539C-D842-6996-E8A7FC05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1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760BE5-F6EE-111D-EC84-0146C6D89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7FA85-D4B7-F567-B400-1E357DD21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4EEAD-7976-9655-614A-311DAA15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B6E7B-4130-03D9-4151-D0C198AD6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0E9CD-C1F5-DCBB-59BE-9E9CEBBC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5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32A9-F7B2-90DB-3AB6-D0C9ACAA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4D51C-2147-7977-2068-6C8ACC215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FD0AC-8226-1667-225E-C58108D9C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D7A84-803F-3B14-5357-703B4E94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6C102-5973-B7F5-0A8F-F1D017FE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2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61D8C-8CB9-597B-B050-0EDB4B4C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2DC8E-50C1-E7D9-59B3-2A7FEB6D6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1EDB-A087-6EFC-9868-9C3C0F3C4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79F14-C1E7-0CE2-C105-F5A0557AD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EB3E-FEE5-BEFB-1958-ED7BA467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5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A71FC-3ED4-6425-1136-9C7EBD0A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08909-333B-5809-BC16-7BA01BD57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82FAF-EA85-D03D-5F24-EDA30D42E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1F633-A0B1-F6A3-251E-28221534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375D8-CA2C-0E67-F5E9-4EA894D76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F46C4-E43D-3665-8B80-93E5A2AE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66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E145F-C5A8-2758-2E73-7BD0FA71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73238-119E-2634-B5E2-8D77ACBA3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B6C93-1B6C-E847-F495-9234452D7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A00BE-9834-CA1C-5585-897317DD3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DE9E37-A8EE-B225-67FB-6E5ED81FB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BD0644-766A-2D5E-C035-007948CBF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DB005-84E5-2706-01D4-D9D72AFC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BBF82-2999-6CA0-BB37-6CC64588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6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03875-230B-DCEB-2FF0-55550FEC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0FB4A-C6E3-E2A9-D20E-4FF621E6D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59DAF-F696-D5DB-2923-772AE9D2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98714-96DF-6F18-7355-642D06AD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5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CEFE86-DB7B-4DEB-0FA2-024478D87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BFD9D1-2D37-0A2E-1F91-43055787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6638A-F483-5C08-C93D-AE67C375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63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52F43-7E2E-B695-8D70-2C7C6370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30588-3051-5575-D259-10C73980B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D9F71-A41C-6D9F-8BD5-78D18184A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1A258-E1CC-78CD-7EA1-907D04BD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983D5-2D09-0763-1CB4-1F09206C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1DE576-DE06-60A7-AE30-C2E7FD4D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9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9324-C411-F47D-5A2A-0246584D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7F8B10-974F-1FBE-E980-4248E049D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E5EAB-6B9B-B9B4-4CCC-70CBC6E99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57F34-2E9C-952F-E8DD-180E6F6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20B9D-D05C-7AFF-7A73-C4C17D230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01B83-3103-7D94-D564-2AC9F5BC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F2CC59-9873-07FD-8F5B-8392F0F0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C5AB-761D-EB49-B475-EDEB9EBC9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F5C04-9358-AA83-9825-208B30C53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021C7-F696-48BF-A627-7B81B88673E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0002A-E4E2-3D71-00CB-9CE590E4A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A5720-CF76-A264-26C5-0AE6A3BEE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9FE78-6B59-4D59-B679-804F4D0D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2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530C78-BA5F-83F5-BE8B-9911513C68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Apache and Pai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094059-0612-2ED9-AFB4-546C499C6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Central Mountains and High Plateaus</a:t>
            </a:r>
          </a:p>
        </p:txBody>
      </p:sp>
    </p:spTree>
    <p:extLst>
      <p:ext uri="{BB962C8B-B14F-4D97-AF65-F5344CB8AC3E}">
        <p14:creationId xmlns:p14="http://schemas.microsoft.com/office/powerpoint/2010/main" val="536131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AC44AB7-C8B5-B1EA-8456-ECC42E71E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F7979C6-8F95-84C2-9D35-5A89B3A6B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08" y="-470909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F88D0B-B070-71E9-DBDE-C6C661CCD15B}"/>
              </a:ext>
            </a:extLst>
          </p:cNvPr>
          <p:cNvSpPr txBox="1"/>
          <p:nvPr/>
        </p:nvSpPr>
        <p:spPr>
          <a:xfrm>
            <a:off x="7159925" y="733245"/>
            <a:ext cx="4670253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Havasupai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Make sure people know that the Havasupai</a:t>
            </a:r>
          </a:p>
          <a:p>
            <a:r>
              <a:rPr lang="en-US" sz="1600" dirty="0"/>
              <a:t>once lived during the summer in the Canyon and</a:t>
            </a:r>
          </a:p>
          <a:p>
            <a:r>
              <a:rPr lang="en-US" sz="1600" dirty="0"/>
              <a:t>up on the plateau in the winter. In 1919 the </a:t>
            </a:r>
          </a:p>
          <a:p>
            <a:r>
              <a:rPr lang="en-US" sz="1600" dirty="0"/>
              <a:t>establishment of the Grand Canyon National Park</a:t>
            </a: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Left the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Havasupai with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518 acres within the</a:t>
            </a: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southwest corner of the Canyon. In 1975, when the</a:t>
            </a: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Grand Canyon National Park Enlargement Act </a:t>
            </a: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became law, it returned to the Havasupai people </a:t>
            </a: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more than 185,000 acres, including some of their </a:t>
            </a: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former lands on the plateau outside of the Canyon. </a:t>
            </a: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return of the land was the most ever returned</a:t>
            </a: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a tribe by the U.S. government. 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The baskets shown reflect the shift from utilitarian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baskets to baskets that could be sold to the many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visitors to the Canyon.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3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4126C59-CEB5-500B-DE15-624855310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 r="7428" b="9686"/>
          <a:stretch/>
        </p:blipFill>
        <p:spPr bwMode="auto">
          <a:xfrm>
            <a:off x="68024" y="690113"/>
            <a:ext cx="6479426" cy="550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8E54A-ECAF-CE41-DD6C-E4EE3B3C9ED9}"/>
              </a:ext>
            </a:extLst>
          </p:cNvPr>
          <p:cNvSpPr txBox="1"/>
          <p:nvPr/>
        </p:nvSpPr>
        <p:spPr>
          <a:xfrm>
            <a:off x="6883879" y="1017917"/>
            <a:ext cx="5284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Herbert Crook wove this basket and another in 1972 </a:t>
            </a:r>
          </a:p>
          <a:p>
            <a:r>
              <a:rPr lang="en-US" dirty="0"/>
              <a:t>in trade for four Supai-style dresses. In addition to </a:t>
            </a:r>
          </a:p>
          <a:p>
            <a:r>
              <a:rPr lang="en-US" dirty="0"/>
              <a:t>butterflies, an eagle, humans and a big horn sheep, he</a:t>
            </a:r>
          </a:p>
          <a:p>
            <a:r>
              <a:rPr lang="en-US" dirty="0"/>
              <a:t>also included a train. </a:t>
            </a:r>
          </a:p>
        </p:txBody>
      </p:sp>
    </p:spTree>
    <p:extLst>
      <p:ext uri="{BB962C8B-B14F-4D97-AF65-F5344CB8AC3E}">
        <p14:creationId xmlns:p14="http://schemas.microsoft.com/office/powerpoint/2010/main" val="429382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C51CB-605E-DED3-082C-9934B17AF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19" y="157018"/>
            <a:ext cx="3370392" cy="5120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7EAB98-7133-8F52-D398-2E6FC6F1005A}"/>
              </a:ext>
            </a:extLst>
          </p:cNvPr>
          <p:cNvSpPr txBox="1"/>
          <p:nvPr/>
        </p:nvSpPr>
        <p:spPr>
          <a:xfrm>
            <a:off x="4239491" y="692727"/>
            <a:ext cx="8113696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Home is northwest Arizona, over seven million acres. We cover large landscapes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--over 100 miles a day, and several hundred miles to get groceries in Kingman.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We're pretty unique.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Loretta Jackson, Hualapai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the late 1800's, Anglo ranchers employed Hualapais as cowboys. That adopted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tradition is one of the first things we were allowed to learn in order to keep our land.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They said that we would have to run cattle on our land. I'm proud that my father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taught us those ways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Loretta Jackson, Hualapai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i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My dad grew a lot of produce, had an orchard and planted alfalfa. We’d use a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John Deere horse-drawn </a:t>
            </a:r>
            <a:r>
              <a:rPr lang="en-US" sz="18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manual baler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the alfalfa. My job was to sit on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Old Texas and make sure that he kept going around in a circle. He was the power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behind the machine.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Malinda Powsky, Hualapai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Once, it was easy to take over your family’s livelihood. Over the generations that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began to break up. My grandfather was a tribal herd manager, and it was easy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for my dad to take over that role. Everything was set in a certain way in the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early 1900's when we were just starting to become part of the melting pot of Anglo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society.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Loretta Jackson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47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1F7BB19-721C-A1CF-D0F7-CB9829E6D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12192000" cy="66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83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E14A29-5BE6-266C-540C-07B2D5C3F9C5}"/>
              </a:ext>
            </a:extLst>
          </p:cNvPr>
          <p:cNvSpPr txBox="1"/>
          <p:nvPr/>
        </p:nvSpPr>
        <p:spPr>
          <a:xfrm>
            <a:off x="4756727" y="1819564"/>
            <a:ext cx="7353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Mamie Mahone, Hualapai. Twined basket, 1930s. 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Mamie Mahone lived in Seligman, Arizona, and sold baskets to tourists at the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Grand Canyon. Fred Harvey Fine Arts Collection      994ba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146" name="Picture 2" descr="File: '0101665b'">
            <a:extLst>
              <a:ext uri="{FF2B5EF4-FFF2-40B4-BE49-F238E27FC236}">
                <a16:creationId xmlns:a16="http://schemas.microsoft.com/office/drawing/2014/main" id="{14029D1C-A632-1DB7-27B6-7E7219E0F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5" t="15532" r="31110" b="17723"/>
          <a:stretch/>
        </p:blipFill>
        <p:spPr bwMode="auto">
          <a:xfrm>
            <a:off x="822036" y="674146"/>
            <a:ext cx="2807856" cy="2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150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8E3D05A-E85B-C6E9-4EB4-9AC92DDF8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74272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F26303-186C-374B-F70E-CF15DC48457F}"/>
              </a:ext>
            </a:extLst>
          </p:cNvPr>
          <p:cNvSpPr txBox="1"/>
          <p:nvPr/>
        </p:nvSpPr>
        <p:spPr>
          <a:xfrm>
            <a:off x="5745018" y="1089891"/>
            <a:ext cx="6058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Hualapai. Water bottle, c. 1900. According to Loretta Jackson, </a:t>
            </a:r>
          </a:p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“This twined water bottle made from squawberry was covered </a:t>
            </a:r>
          </a:p>
          <a:p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ith hematite to make it the red color.” </a:t>
            </a:r>
          </a:p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Loretta Jackson.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683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10311-B401-5C02-7D58-76FCB86756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N’dee</a:t>
            </a:r>
            <a:r>
              <a:rPr lang="en-US" dirty="0"/>
              <a:t>   </a:t>
            </a:r>
            <a:br>
              <a:rPr lang="en-US" dirty="0"/>
            </a:br>
            <a:r>
              <a:rPr lang="en-US" sz="3200" dirty="0">
                <a:latin typeface="+mn-lt"/>
              </a:rPr>
              <a:t> Western Apache, Jicarilla Apache, Mescalero Apache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088C1-C7AE-A458-8D48-D0ED09450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50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753D4E7-C516-0E2F-246C-4084C091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222291-2A02-A92B-E92D-EE6BF33D9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35"/>
          <a:stretch/>
        </p:blipFill>
        <p:spPr>
          <a:xfrm>
            <a:off x="4726335" y="258618"/>
            <a:ext cx="1369665" cy="1645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72FBD-6804-287C-4748-A5C5902EF8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84" t="21641" r="15828" b="17926"/>
          <a:stretch/>
        </p:blipFill>
        <p:spPr>
          <a:xfrm>
            <a:off x="7022223" y="743742"/>
            <a:ext cx="1089891" cy="1741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852385-6C2F-C7DC-DDAA-112A97717BE4}"/>
              </a:ext>
            </a:extLst>
          </p:cNvPr>
          <p:cNvSpPr txBox="1"/>
          <p:nvPr/>
        </p:nvSpPr>
        <p:spPr>
          <a:xfrm>
            <a:off x="8220364" y="743742"/>
            <a:ext cx="1750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Larry Brown, San Carlos Apache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63299A-35A3-4A06-C55E-9668B1948C21}"/>
              </a:ext>
            </a:extLst>
          </p:cNvPr>
          <p:cNvSpPr txBox="1"/>
          <p:nvPr/>
        </p:nvSpPr>
        <p:spPr>
          <a:xfrm>
            <a:off x="6096000" y="258618"/>
            <a:ext cx="361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Herb Stevens, San Carlos Apache</a:t>
            </a:r>
          </a:p>
        </p:txBody>
      </p:sp>
      <p:pic>
        <p:nvPicPr>
          <p:cNvPr id="8194" name="Picture 2" descr="File: 'Z0004221'">
            <a:extLst>
              <a:ext uri="{FF2B5EF4-FFF2-40B4-BE49-F238E27FC236}">
                <a16:creationId xmlns:a16="http://schemas.microsoft.com/office/drawing/2014/main" id="{DBE8F0FF-71C7-6F66-2172-21D8D11F1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1" t="4198" r="4364" b="6526"/>
          <a:stretch/>
        </p:blipFill>
        <p:spPr bwMode="auto">
          <a:xfrm>
            <a:off x="4644460" y="2373746"/>
            <a:ext cx="1533413" cy="273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A11CCB-6AE6-49FE-1B6D-D9991459F1CC}"/>
              </a:ext>
            </a:extLst>
          </p:cNvPr>
          <p:cNvSpPr txBox="1"/>
          <p:nvPr/>
        </p:nvSpPr>
        <p:spPr>
          <a:xfrm>
            <a:off x="6245569" y="2600589"/>
            <a:ext cx="5803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Night Guard , 1985, </a:t>
            </a:r>
            <a:r>
              <a:rPr lang="en-US" dirty="0"/>
              <a:t>by Allan Houser,</a:t>
            </a:r>
          </a:p>
          <a:p>
            <a:r>
              <a:rPr lang="en-US" dirty="0"/>
              <a:t>Chiricahua (Warm Springs) Apache,</a:t>
            </a:r>
          </a:p>
          <a:p>
            <a:r>
              <a:rPr lang="en-US" dirty="0"/>
              <a:t>Is one of three artworks by the artist</a:t>
            </a:r>
          </a:p>
          <a:p>
            <a:r>
              <a:rPr lang="en-US" dirty="0"/>
              <a:t>In the Apache section. </a:t>
            </a:r>
          </a:p>
        </p:txBody>
      </p:sp>
    </p:spTree>
    <p:extLst>
      <p:ext uri="{BB962C8B-B14F-4D97-AF65-F5344CB8AC3E}">
        <p14:creationId xmlns:p14="http://schemas.microsoft.com/office/powerpoint/2010/main" val="3149159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72CCF5-C4DE-9A0A-0D11-5887FD1F3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ile: 'Z0011010'">
            <a:extLst>
              <a:ext uri="{FF2B5EF4-FFF2-40B4-BE49-F238E27FC236}">
                <a16:creationId xmlns:a16="http://schemas.microsoft.com/office/drawing/2014/main" id="{3F7DAAD8-48ED-62F8-E8C5-A0288E4FA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 b="10983"/>
          <a:stretch/>
        </p:blipFill>
        <p:spPr bwMode="auto">
          <a:xfrm>
            <a:off x="4775200" y="138544"/>
            <a:ext cx="292607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7824F0-821C-58DF-DB46-7E22DD09A15F}"/>
              </a:ext>
            </a:extLst>
          </p:cNvPr>
          <p:cNvSpPr txBox="1"/>
          <p:nvPr/>
        </p:nvSpPr>
        <p:spPr>
          <a:xfrm>
            <a:off x="8054109" y="406400"/>
            <a:ext cx="426174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Salton Reed, Sten’aye Clan, 1981</a:t>
            </a:r>
          </a:p>
          <a:p>
            <a:r>
              <a:rPr lang="en-US" dirty="0"/>
              <a:t>Made of hollowed agave stalk with</a:t>
            </a:r>
          </a:p>
          <a:p>
            <a:r>
              <a:rPr lang="en-US" dirty="0"/>
              <a:t>horsehair strings. </a:t>
            </a:r>
            <a:r>
              <a:rPr lang="en-US" i="1" dirty="0">
                <a:solidFill>
                  <a:srgbClr val="30383D"/>
                </a:solidFill>
                <a:effectLst/>
                <a:latin typeface="Calabri"/>
              </a:rPr>
              <a:t>"He made the violin talk. </a:t>
            </a:r>
          </a:p>
          <a:p>
            <a:r>
              <a:rPr lang="en-US" i="1" dirty="0">
                <a:solidFill>
                  <a:srgbClr val="30383D"/>
                </a:solidFill>
                <a:effectLst/>
                <a:latin typeface="Calabri"/>
              </a:rPr>
              <a:t>You could actually hear the words.”</a:t>
            </a:r>
            <a:br>
              <a:rPr lang="en-US" i="1" dirty="0">
                <a:solidFill>
                  <a:srgbClr val="30383D"/>
                </a:solidFill>
                <a:effectLst/>
                <a:latin typeface="Calabri"/>
              </a:rPr>
            </a:br>
            <a:r>
              <a:rPr lang="en-US" i="0" dirty="0">
                <a:solidFill>
                  <a:srgbClr val="30383D"/>
                </a:solidFill>
                <a:effectLst/>
                <a:latin typeface="Calabri"/>
              </a:rPr>
              <a:t>-- Larry Brown and Karen Kitcheyan Jones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dirty="0">
                <a:latin typeface="Calibri  "/>
                <a:ea typeface="Times New Roman" panose="02020603050405020304" pitchFamily="18" charset="0"/>
                <a:cs typeface="Times New Roman" panose="02020603050405020304" pitchFamily="18" charset="0"/>
              </a:rPr>
              <a:t>Fiddles </a:t>
            </a:r>
            <a:r>
              <a:rPr lang="en-US" sz="1800" dirty="0">
                <a:effectLst/>
                <a:latin typeface="Calibri  "/>
                <a:ea typeface="Times New Roman" panose="02020603050405020304" pitchFamily="18" charset="0"/>
                <a:cs typeface="Times New Roman" panose="02020603050405020304" pitchFamily="18" charset="0"/>
              </a:rPr>
              <a:t>are played primarily for social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latin typeface="Calibri  "/>
                <a:ea typeface="Times New Roman" panose="02020603050405020304" pitchFamily="18" charset="0"/>
                <a:cs typeface="Times New Roman" panose="02020603050405020304" pitchFamily="18" charset="0"/>
              </a:rPr>
              <a:t> occasions. “You have to hollow the agave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latin typeface="Calibri  "/>
                <a:ea typeface="Times New Roman" panose="02020603050405020304" pitchFamily="18" charset="0"/>
                <a:cs typeface="Times New Roman" panose="02020603050405020304" pitchFamily="18" charset="0"/>
              </a:rPr>
              <a:t>out and then put it back together before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latin typeface="Calibri  "/>
                <a:ea typeface="Times New Roman" panose="02020603050405020304" pitchFamily="18" charset="0"/>
                <a:cs typeface="Times New Roman" panose="02020603050405020304" pitchFamily="18" charset="0"/>
              </a:rPr>
              <a:t>painting it. In Apache, the word is,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latin typeface="Calibri  "/>
                <a:ea typeface="Times New Roman" panose="02020603050405020304" pitchFamily="18" charset="0"/>
                <a:cs typeface="Times New Roman" panose="02020603050405020304" pitchFamily="18" charset="0"/>
              </a:rPr>
              <a:t> tsee bedodahe, meaning a singing century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latin typeface="Calibri  "/>
                <a:ea typeface="Times New Roman" panose="02020603050405020304" pitchFamily="18" charset="0"/>
                <a:cs typeface="Times New Roman" panose="02020603050405020304" pitchFamily="18" charset="0"/>
              </a:rPr>
              <a:t>plant, a singing agave.”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latin typeface="Calibri  "/>
                <a:ea typeface="Times New Roman" panose="02020603050405020304" pitchFamily="18" charset="0"/>
                <a:cs typeface="Times New Roman" panose="02020603050405020304" pitchFamily="18" charset="0"/>
              </a:rPr>
              <a:t>Herbert Stevens, San Carlos Apache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  "/>
                <a:ea typeface="Times New Roman" panose="02020603050405020304" pitchFamily="18" charset="0"/>
              </a:rPr>
              <a:t> </a:t>
            </a:r>
          </a:p>
          <a:p>
            <a:endParaRPr lang="en-US" dirty="0">
              <a:solidFill>
                <a:srgbClr val="30383D"/>
              </a:solidFill>
              <a:latin typeface="Calabri"/>
            </a:endParaRPr>
          </a:p>
        </p:txBody>
      </p:sp>
    </p:spTree>
    <p:extLst>
      <p:ext uri="{BB962C8B-B14F-4D97-AF65-F5344CB8AC3E}">
        <p14:creationId xmlns:p14="http://schemas.microsoft.com/office/powerpoint/2010/main" val="3342977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F2188-8A7E-DC12-A41A-5617D0D55F70}"/>
              </a:ext>
            </a:extLst>
          </p:cNvPr>
          <p:cNvSpPr txBox="1"/>
          <p:nvPr/>
        </p:nvSpPr>
        <p:spPr>
          <a:xfrm>
            <a:off x="6096000" y="932873"/>
            <a:ext cx="622061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Apache. Playing cards, c. 1885. These playing cards are based 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century cards from Spain, brought to Mexico and obtained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by the Apache. There are four suits: Clubs, cups, coins and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swords.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Modern 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laying cards, 2000. These cards are still purchased in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Mexico. Herb Stevens commented the elders play several times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week at the San Carlos Apache Cultural Center.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5122" name="Picture 2" descr="File: '0110397b'">
            <a:extLst>
              <a:ext uri="{FF2B5EF4-FFF2-40B4-BE49-F238E27FC236}">
                <a16:creationId xmlns:a16="http://schemas.microsoft.com/office/drawing/2014/main" id="{F6309652-CC7A-8A31-A902-F0759A78C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2" r="12219" b="33681"/>
          <a:stretch/>
        </p:blipFill>
        <p:spPr bwMode="auto">
          <a:xfrm>
            <a:off x="68118" y="628073"/>
            <a:ext cx="5150427" cy="109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5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9115F81-808D-77B0-47E8-A87B79D5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61FF7B-25F0-27EE-E830-BCE282FB3A96}"/>
              </a:ext>
            </a:extLst>
          </p:cNvPr>
          <p:cNvSpPr txBox="1"/>
          <p:nvPr/>
        </p:nvSpPr>
        <p:spPr>
          <a:xfrm>
            <a:off x="6441996" y="778667"/>
            <a:ext cx="51612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guiding, you might just briefly reference the photo</a:t>
            </a:r>
          </a:p>
          <a:p>
            <a:r>
              <a:rPr lang="en-US" dirty="0"/>
              <a:t>to give people a visual sense of the land.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area includes the Mogollon Rim with sudden</a:t>
            </a:r>
          </a:p>
          <a:p>
            <a:r>
              <a:rPr lang="en-US" dirty="0"/>
              <a:t>drop from mountain to desert.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Upper elevations are as high as 12,500 feet.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Snow provides 75% of the moisture in the upper</a:t>
            </a:r>
          </a:p>
          <a:p>
            <a:r>
              <a:rPr lang="en-US" dirty="0"/>
              <a:t>elevations.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entire area is semiarid and the Colorado River</a:t>
            </a:r>
          </a:p>
          <a:p>
            <a:r>
              <a:rPr lang="en-US" dirty="0"/>
              <a:t>is the lifeblood blood of the region.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DA0E6-062C-02FB-1AD6-D1E8D453D4C9}"/>
              </a:ext>
            </a:extLst>
          </p:cNvPr>
          <p:cNvSpPr txBox="1"/>
          <p:nvPr/>
        </p:nvSpPr>
        <p:spPr>
          <a:xfrm>
            <a:off x="241540" y="5193102"/>
            <a:ext cx="119458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Home is the mountains—the beautiful, sacred forested mountains. We are mountain people, and we have to have mountains.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Ronnie Lupe, White Mountain Apache</a:t>
            </a:r>
            <a:endParaRPr lang="en-US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Colorado River runs through the Grand Canyon and is the lifeline of our people. Without the water we would not continue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live as a people . </a:t>
            </a:r>
            <a:r>
              <a:rPr lang="en-US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Loretta Jackson, Hualapai</a:t>
            </a:r>
            <a:endParaRPr lang="en-US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endParaRPr lang="en-US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324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65FE6-EDD6-B3B5-BB84-986C6B625DEA}"/>
              </a:ext>
            </a:extLst>
          </p:cNvPr>
          <p:cNvSpPr txBox="1"/>
          <p:nvPr/>
        </p:nvSpPr>
        <p:spPr>
          <a:xfrm>
            <a:off x="4424218" y="785091"/>
            <a:ext cx="78726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Apache. Olla, late 1800s. Before 1900, Apache home life meant moving from 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camp to camp on horseback, and possessions had to be few and practical. Baskets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were easy to transport, less breakable and lighter in weight than pottery. Pottery 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making was discontinued after the late 1800s. Jars such as this were used to cook 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meat, corn or to melt pitch for coating basketry water bottles. Sometimes pots were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used as drums, but this isn’t a water drum pot.   </a:t>
            </a:r>
          </a:p>
          <a:p>
            <a:endParaRPr lang="en-US" dirty="0"/>
          </a:p>
        </p:txBody>
      </p:sp>
      <p:pic>
        <p:nvPicPr>
          <p:cNvPr id="4098" name="Picture 2" descr="File: 'Z0009623'">
            <a:extLst>
              <a:ext uri="{FF2B5EF4-FFF2-40B4-BE49-F238E27FC236}">
                <a16:creationId xmlns:a16="http://schemas.microsoft.com/office/drawing/2014/main" id="{9E3C13CF-CD55-8772-E5F0-0A3502F8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9" y="591127"/>
            <a:ext cx="41052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78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D45D363-E64B-C724-2BA7-2C5EB3263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B1B3F-0DB5-B883-8888-157D42991E2F}"/>
              </a:ext>
            </a:extLst>
          </p:cNvPr>
          <p:cNvSpPr txBox="1"/>
          <p:nvPr/>
        </p:nvSpPr>
        <p:spPr>
          <a:xfrm>
            <a:off x="5283200" y="1025236"/>
            <a:ext cx="68431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tus [pitched water jar] is so important to the Apache heritage that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is part of the White Mountain Apache great seal.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Ramon Riley, White Mountain Apache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7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1802475-4612-9CAC-D928-ED8894DB8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-1562" r="12688" b="11742"/>
          <a:stretch/>
        </p:blipFill>
        <p:spPr bwMode="auto">
          <a:xfrm>
            <a:off x="0" y="1274618"/>
            <a:ext cx="3457269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967492-510C-1241-CB87-85767608D47F}"/>
              </a:ext>
            </a:extLst>
          </p:cNvPr>
          <p:cNvSpPr txBox="1"/>
          <p:nvPr/>
        </p:nvSpPr>
        <p:spPr>
          <a:xfrm>
            <a:off x="4322618" y="1745673"/>
            <a:ext cx="7204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Basket c. 1900. This basket can be seen in 1910 photographs of the Heard’s</a:t>
            </a:r>
          </a:p>
          <a:p>
            <a:r>
              <a:rPr lang="en-US" dirty="0"/>
              <a:t>home.  </a:t>
            </a:r>
          </a:p>
        </p:txBody>
      </p:sp>
    </p:spTree>
    <p:extLst>
      <p:ext uri="{BB962C8B-B14F-4D97-AF65-F5344CB8AC3E}">
        <p14:creationId xmlns:p14="http://schemas.microsoft.com/office/powerpoint/2010/main" val="2658773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025271E-2D92-8080-CEB6-EA65F9E72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24512" r="11157" b="18384"/>
          <a:stretch/>
        </p:blipFill>
        <p:spPr bwMode="auto">
          <a:xfrm>
            <a:off x="480301" y="1052946"/>
            <a:ext cx="4261446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07A05D-969B-385A-5B3B-0F1E7FA8A2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129083"/>
              </p:ext>
            </p:extLst>
          </p:nvPr>
        </p:nvGraphicFramePr>
        <p:xfrm>
          <a:off x="844296" y="3547904"/>
          <a:ext cx="10503408" cy="1181100"/>
        </p:xfrm>
        <a:graphic>
          <a:graphicData uri="http://schemas.openxmlformats.org/drawingml/2006/table">
            <a:tbl>
              <a:tblPr/>
              <a:tblGrid>
                <a:gridCol w="10503408">
                  <a:extLst>
                    <a:ext uri="{9D8B030D-6E8A-4147-A177-3AD203B41FA5}">
                      <a16:colId xmlns:a16="http://schemas.microsoft.com/office/drawing/2014/main" val="9152855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0" dirty="0">
                          <a:effectLst/>
                        </a:rPr>
                        <a:t>Timothy Ward, San Carlos Apache, Warrior’s cap. The artist was 17 and a junior in high school, when he entered the cap in the 2002 Guild Native American Student Arts and Crafts Show, where it received an award. </a:t>
                      </a:r>
                    </a:p>
                    <a:p>
                      <a:pPr fontAlgn="t"/>
                      <a:r>
                        <a:rPr lang="en-US" b="0" dirty="0">
                          <a:effectLst/>
                        </a:rPr>
                        <a:t>The beadwork is in the color of the four directions--white, yellow, green and black--placed on the cap for the protection of the wearer. (statement of artist to Andy Eisenberg)</a:t>
                      </a:r>
                    </a:p>
                  </a:txBody>
                  <a:tcPr marL="7620" marR="7620" marT="7620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826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9089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A95822D-FA97-1454-E91E-3C2E628D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710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 'Z0009642'">
            <a:extLst>
              <a:ext uri="{FF2B5EF4-FFF2-40B4-BE49-F238E27FC236}">
                <a16:creationId xmlns:a16="http://schemas.microsoft.com/office/drawing/2014/main" id="{45D5D40C-7CEE-F3E0-8E9C-C8A0147D6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8" y="1034473"/>
            <a:ext cx="2724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2F6FF9-E54D-4AAF-B1A1-F9671170DF91}"/>
              </a:ext>
            </a:extLst>
          </p:cNvPr>
          <p:cNvSpPr txBox="1"/>
          <p:nvPr/>
        </p:nvSpPr>
        <p:spPr>
          <a:xfrm>
            <a:off x="3426691" y="1487055"/>
            <a:ext cx="88705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solidFill>
                  <a:srgbClr val="30383D"/>
                </a:solidFill>
                <a:effectLst/>
                <a:latin typeface="Open Sans" panose="020B0606030504020204" pitchFamily="34" charset="0"/>
              </a:rPr>
              <a:t>Full-size saddlebag, late 1800s. Deer hide, sinew, red trade cloth. </a:t>
            </a:r>
            <a:r>
              <a:rPr lang="en-US" i="1" dirty="0">
                <a:solidFill>
                  <a:srgbClr val="30383D"/>
                </a:solidFill>
                <a:effectLst/>
                <a:latin typeface="Open Sans" panose="020B0606030504020204" pitchFamily="34" charset="0"/>
              </a:rPr>
              <a:t>“This is a typical </a:t>
            </a:r>
          </a:p>
          <a:p>
            <a:r>
              <a:rPr lang="en-US" i="1" dirty="0">
                <a:solidFill>
                  <a:srgbClr val="30383D"/>
                </a:solidFill>
                <a:effectLst/>
                <a:latin typeface="Open Sans" panose="020B0606030504020204" pitchFamily="34" charset="0"/>
              </a:rPr>
              <a:t>Western Apache saddlebag. </a:t>
            </a:r>
            <a:r>
              <a:rPr lang="en-US" i="1" dirty="0">
                <a:solidFill>
                  <a:srgbClr val="30383D"/>
                </a:solidFill>
                <a:latin typeface="Open Sans" panose="020B0606030504020204" pitchFamily="34" charset="0"/>
              </a:rPr>
              <a:t>You make this</a:t>
            </a:r>
            <a:r>
              <a:rPr lang="en-US" i="1" dirty="0">
                <a:solidFill>
                  <a:srgbClr val="30383D"/>
                </a:solidFill>
                <a:effectLst/>
                <a:latin typeface="Open Sans" panose="020B0606030504020204" pitchFamily="34" charset="0"/>
              </a:rPr>
              <a:t> using the largest piece of hide you </a:t>
            </a:r>
          </a:p>
          <a:p>
            <a:r>
              <a:rPr lang="en-US" i="1" dirty="0">
                <a:solidFill>
                  <a:srgbClr val="30383D"/>
                </a:solidFill>
                <a:effectLst/>
                <a:latin typeface="Open Sans" panose="020B0606030504020204" pitchFamily="34" charset="0"/>
              </a:rPr>
              <a:t>can find, stitch it up, make </a:t>
            </a:r>
            <a:r>
              <a:rPr lang="en-US" i="1" dirty="0">
                <a:solidFill>
                  <a:srgbClr val="30383D"/>
                </a:solidFill>
                <a:latin typeface="Open Sans" panose="020B0606030504020204" pitchFamily="34" charset="0"/>
              </a:rPr>
              <a:t>an </a:t>
            </a:r>
            <a:r>
              <a:rPr lang="en-US" i="1" dirty="0">
                <a:solidFill>
                  <a:srgbClr val="30383D"/>
                </a:solidFill>
                <a:effectLst/>
                <a:latin typeface="Open Sans" panose="020B0606030504020204" pitchFamily="34" charset="0"/>
              </a:rPr>
              <a:t>opening and add cut-outs. One side is used for </a:t>
            </a:r>
          </a:p>
          <a:p>
            <a:r>
              <a:rPr lang="en-US" i="1" dirty="0">
                <a:solidFill>
                  <a:srgbClr val="30383D"/>
                </a:solidFill>
                <a:effectLst/>
                <a:latin typeface="Open Sans" panose="020B0606030504020204" pitchFamily="34" charset="0"/>
              </a:rPr>
              <a:t>clothes, the other side is for food--ash bread, coffee.  Saddlebags were important</a:t>
            </a:r>
          </a:p>
          <a:p>
            <a:r>
              <a:rPr lang="en-US" i="1" dirty="0">
                <a:solidFill>
                  <a:srgbClr val="30383D"/>
                </a:solidFill>
                <a:effectLst/>
                <a:latin typeface="Open Sans" panose="020B0606030504020204" pitchFamily="34" charset="0"/>
              </a:rPr>
              <a:t> in movement from camp to camp.”</a:t>
            </a:r>
            <a:br>
              <a:rPr lang="en-US" i="0" dirty="0">
                <a:solidFill>
                  <a:srgbClr val="30383D"/>
                </a:solidFill>
                <a:effectLst/>
                <a:latin typeface="Open Sans" panose="020B0606030504020204" pitchFamily="34" charset="0"/>
              </a:rPr>
            </a:br>
            <a:br>
              <a:rPr lang="en-US" i="0" dirty="0">
                <a:solidFill>
                  <a:srgbClr val="30383D"/>
                </a:solidFill>
                <a:effectLst/>
                <a:latin typeface="Open Sans" panose="020B0606030504020204" pitchFamily="34" charset="0"/>
              </a:rPr>
            </a:br>
            <a:r>
              <a:rPr lang="en-US" i="0" dirty="0">
                <a:solidFill>
                  <a:srgbClr val="30383D"/>
                </a:solidFill>
                <a:effectLst/>
                <a:latin typeface="Open Sans" panose="020B0606030504020204" pitchFamily="34" charset="0"/>
              </a:rPr>
              <a:t>-- Larry Brown and Karen Kitcheyan Jones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061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D5B8A14-00EA-5D6C-1AD9-41ABFE610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55"/>
            <a:ext cx="5332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1D51D6-90D8-8157-F4FE-934E39A4FA16}"/>
              </a:ext>
            </a:extLst>
          </p:cNvPr>
          <p:cNvSpPr txBox="1"/>
          <p:nvPr/>
        </p:nvSpPr>
        <p:spPr>
          <a:xfrm>
            <a:off x="5865091" y="1062182"/>
            <a:ext cx="4625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Mescalero Apache Shield, late 1800s</a:t>
            </a:r>
          </a:p>
          <a:p>
            <a:r>
              <a:rPr lang="en-US" dirty="0"/>
              <a:t>Made of buffalo hide, Herb Stevens referred to </a:t>
            </a:r>
          </a:p>
          <a:p>
            <a:r>
              <a:rPr lang="en-US" dirty="0"/>
              <a:t>this as a “show shield.”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139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434E7E8-C90C-D009-2F25-7F225FD3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5349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A959E7-A649-CB7E-5F11-0CD2BC7F9033}"/>
              </a:ext>
            </a:extLst>
          </p:cNvPr>
          <p:cNvSpPr txBox="1"/>
          <p:nvPr/>
        </p:nvSpPr>
        <p:spPr>
          <a:xfrm>
            <a:off x="6012873" y="868218"/>
            <a:ext cx="58046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Pictorial basket, c. 1900, San Carlos Apache</a:t>
            </a:r>
          </a:p>
          <a:p>
            <a:r>
              <a:rPr lang="en-US" dirty="0"/>
              <a:t>Ramon Riley, White Mountain Apache Cultural Preservation</a:t>
            </a:r>
          </a:p>
          <a:p>
            <a:r>
              <a:rPr lang="en-US" dirty="0"/>
              <a:t>Officer, noted the toe tabs on the figures’ moccasins. </a:t>
            </a:r>
          </a:p>
          <a:p>
            <a:endParaRPr lang="en-US" dirty="0"/>
          </a:p>
          <a:p>
            <a:r>
              <a:rPr lang="en-US" dirty="0"/>
              <a:t>Adela Swift thought it looked like the work of Katie Francis,</a:t>
            </a:r>
          </a:p>
          <a:p>
            <a:r>
              <a:rPr lang="en-US" dirty="0"/>
              <a:t>Yavapai Apache from Prescott. </a:t>
            </a:r>
          </a:p>
        </p:txBody>
      </p:sp>
    </p:spTree>
    <p:extLst>
      <p:ext uri="{BB962C8B-B14F-4D97-AF65-F5344CB8AC3E}">
        <p14:creationId xmlns:p14="http://schemas.microsoft.com/office/powerpoint/2010/main" val="1584566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AFF35C5-EE1D-F73C-5409-A6CA1AEC1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4" t="78" r="18182" b="-78"/>
          <a:stretch/>
        </p:blipFill>
        <p:spPr bwMode="auto">
          <a:xfrm>
            <a:off x="4763" y="4763"/>
            <a:ext cx="3819092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1758B3-85C0-C96B-623D-5B1D28C97451}"/>
              </a:ext>
            </a:extLst>
          </p:cNvPr>
          <p:cNvSpPr txBox="1"/>
          <p:nvPr/>
        </p:nvSpPr>
        <p:spPr>
          <a:xfrm>
            <a:off x="4655127" y="184727"/>
            <a:ext cx="6419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 the 1880s, Western Apache basket weavers were 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creating large, dramatic jar baskets and flat trays for the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tourist market. After 1900 fewer weavers made large basketry jars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because the market didn’t support the investment of time and effort.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813787-3604-3A7C-F999-219CA921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123" y="2267527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E6DC1C-1299-C128-18B6-C6B041F4FBE6}"/>
              </a:ext>
            </a:extLst>
          </p:cNvPr>
          <p:cNvSpPr txBox="1"/>
          <p:nvPr/>
        </p:nvSpPr>
        <p:spPr>
          <a:xfrm>
            <a:off x="6749592" y="2950590"/>
            <a:ext cx="450764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Fred Harvey’s main buyer, Herman Schweizer,</a:t>
            </a:r>
          </a:p>
          <a:p>
            <a:r>
              <a:rPr lang="en-US" i="0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arranged for Navajo weavers and Hopi or </a:t>
            </a:r>
          </a:p>
          <a:p>
            <a:r>
              <a:rPr lang="en-US" i="0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Navajo silversmiths to demonstrate the </a:t>
            </a:r>
          </a:p>
          <a:p>
            <a:r>
              <a:rPr lang="en-US" i="0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of cultural arts at the Indian </a:t>
            </a:r>
          </a:p>
          <a:p>
            <a:r>
              <a:rPr lang="en-US" i="0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at the Alvarado Hotel in</a:t>
            </a:r>
          </a:p>
          <a:p>
            <a:r>
              <a:rPr lang="en-US" i="0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Albuquerque. On special occasions, he also</a:t>
            </a:r>
          </a:p>
          <a:p>
            <a:r>
              <a:rPr lang="en-US" i="0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brought in basket weavers from distant </a:t>
            </a:r>
          </a:p>
          <a:p>
            <a:r>
              <a:rPr lang="en-US" i="0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communities. </a:t>
            </a:r>
          </a:p>
          <a:p>
            <a:r>
              <a:rPr lang="en-US" i="0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Such was the case in 1903, when three </a:t>
            </a:r>
          </a:p>
          <a:p>
            <a:r>
              <a:rPr lang="en-US" i="0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Apache basket weavers from Arizona traveled </a:t>
            </a:r>
          </a:p>
          <a:p>
            <a:r>
              <a:rPr lang="en-US" i="0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New Mexico.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23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A4722AC-219C-5F78-8FA2-CA200082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6B13F5-05C8-3A91-FBF8-5887703631B9}"/>
              </a:ext>
            </a:extLst>
          </p:cNvPr>
          <p:cNvSpPr txBox="1"/>
          <p:nvPr/>
        </p:nvSpPr>
        <p:spPr>
          <a:xfrm>
            <a:off x="6299200" y="230909"/>
            <a:ext cx="58004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Everything is made in prayer.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Larry Brown, San Carlos Apache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8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entralmtn.pdf">
            <a:extLst>
              <a:ext uri="{FF2B5EF4-FFF2-40B4-BE49-F238E27FC236}">
                <a16:creationId xmlns:a16="http://schemas.microsoft.com/office/drawing/2014/main" id="{BE570AD6-B436-822E-C2C7-765C6A6FC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" r="6515"/>
          <a:stretch/>
        </p:blipFill>
        <p:spPr bwMode="auto">
          <a:xfrm>
            <a:off x="0" y="0"/>
            <a:ext cx="7712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2AB8D-F3A7-85D7-A0E8-CB5C6D953BE6}"/>
              </a:ext>
            </a:extLst>
          </p:cNvPr>
          <p:cNvSpPr txBox="1"/>
          <p:nvPr/>
        </p:nvSpPr>
        <p:spPr>
          <a:xfrm>
            <a:off x="8246853" y="621102"/>
            <a:ext cx="380495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Tribal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Pai Peoples  (Upland </a:t>
            </a:r>
            <a:r>
              <a:rPr lang="en-US" dirty="0" err="1"/>
              <a:t>Yumans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Fort McDowell Yavapai 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Yavapai-Prescott Indian Tribe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Yavapai-Apache 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Havasupai Tribe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Hualapai Tribe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N’dee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San Carlos Apache Tribe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Tonto Apache Tribe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White Mountain Apache Tribe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Yavapai-Apache Nation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Jicarilla Apache 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Mescalero Apache Tribe</a:t>
            </a:r>
          </a:p>
        </p:txBody>
      </p:sp>
    </p:spTree>
    <p:extLst>
      <p:ext uri="{BB962C8B-B14F-4D97-AF65-F5344CB8AC3E}">
        <p14:creationId xmlns:p14="http://schemas.microsoft.com/office/powerpoint/2010/main" val="4208370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E72D2-C570-636E-6DA3-5C4732E09D30}"/>
              </a:ext>
            </a:extLst>
          </p:cNvPr>
          <p:cNvSpPr txBox="1"/>
          <p:nvPr/>
        </p:nvSpPr>
        <p:spPr>
          <a:xfrm>
            <a:off x="1564319" y="867676"/>
            <a:ext cx="107494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This leather shirt, late 1800s, is based on the full-dress coats worn by U.S. Army officers during the Indian Wars. </a:t>
            </a:r>
          </a:p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The Apache scouts who served in the U.S. military from 1871 to 1923 were never issued a military uniform. </a:t>
            </a:r>
          </a:p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They created leather shirts full of meaning to the Apache—yellow ochre, a sacred pigment, and rows of buttons, </a:t>
            </a:r>
          </a:p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beadwork and fringe typical of Apache clothing and accessories. Serving as a scout was a source of income and </a:t>
            </a:r>
          </a:p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pride, a status worthy of special attire. Larry Brown said, </a:t>
            </a:r>
            <a:r>
              <a:rPr lang="en-US" sz="1800" i="1" dirty="0">
                <a:effectLst/>
                <a:latin typeface="Calabri"/>
                <a:ea typeface="Times New Roman" panose="02020603050405020304" pitchFamily="18" charset="0"/>
              </a:rPr>
              <a:t>“</a:t>
            </a:r>
            <a:r>
              <a:rPr lang="en-US" i="1" dirty="0">
                <a:solidFill>
                  <a:srgbClr val="30383D"/>
                </a:solidFill>
                <a:effectLst/>
                <a:latin typeface="Calabri"/>
                <a:ea typeface="Calibri" panose="020F0502020204030204" pitchFamily="34" charset="0"/>
                <a:cs typeface="Calibri" panose="020F0502020204030204" pitchFamily="34" charset="0"/>
              </a:rPr>
              <a:t>Black </a:t>
            </a:r>
            <a:r>
              <a:rPr lang="en-US" i="1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white beads (or red and white or blue and</a:t>
            </a:r>
          </a:p>
          <a:p>
            <a:r>
              <a:rPr lang="en-US" i="1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white) are what were available in this early Reservation period. Longstreet (David?) and his mother were known</a:t>
            </a:r>
          </a:p>
          <a:p>
            <a:r>
              <a:rPr lang="en-US" i="1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making and wearing this style jacket. Cavalry coats were taken apart and used as patterns. Yellow ochre was </a:t>
            </a:r>
          </a:p>
          <a:p>
            <a:r>
              <a:rPr lang="en-US" i="1" dirty="0">
                <a:solidFill>
                  <a:srgbClr val="3038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used to paint the  leather. Four-day ceremonies were held to make  jacket impenetrable by bullets. "</a:t>
            </a:r>
            <a:endParaRPr lang="en-US" i="1" dirty="0"/>
          </a:p>
        </p:txBody>
      </p:sp>
      <p:pic>
        <p:nvPicPr>
          <p:cNvPr id="3" name="Picture 4" descr="File: 'Z0009694'">
            <a:extLst>
              <a:ext uri="{FF2B5EF4-FFF2-40B4-BE49-F238E27FC236}">
                <a16:creationId xmlns:a16="http://schemas.microsoft.com/office/drawing/2014/main" id="{2D74DBE3-F5AC-FE46-B5EC-C38C0F290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t="6021" r="7707" b="5513"/>
          <a:stretch/>
        </p:blipFill>
        <p:spPr bwMode="auto">
          <a:xfrm>
            <a:off x="0" y="101598"/>
            <a:ext cx="1564319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55369D-EAC3-F5FC-BFF0-1D810799F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85" y="3429000"/>
            <a:ext cx="1749704" cy="2377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97FED-5381-E0F5-D433-AA40DAF6983C}"/>
              </a:ext>
            </a:extLst>
          </p:cNvPr>
          <p:cNvSpPr txBox="1"/>
          <p:nvPr/>
        </p:nvSpPr>
        <p:spPr>
          <a:xfrm>
            <a:off x="2438400" y="3962400"/>
            <a:ext cx="38156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Dale Gilbert made this modern version</a:t>
            </a:r>
          </a:p>
          <a:p>
            <a:r>
              <a:rPr lang="en-US" dirty="0"/>
              <a:t>of elk hide in 2001, when it won a Best</a:t>
            </a:r>
          </a:p>
          <a:p>
            <a:r>
              <a:rPr lang="en-US" dirty="0"/>
              <a:t>Of Class award at the Guild Indian Fair </a:t>
            </a:r>
          </a:p>
          <a:p>
            <a:r>
              <a:rPr lang="en-US" dirty="0"/>
              <a:t>and Market.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55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3DB6B5-F975-6C20-78DC-B0B325D6B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88" y="-147782"/>
            <a:ext cx="45780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B5CBE1-3710-EE36-43EA-807F15893298}"/>
              </a:ext>
            </a:extLst>
          </p:cNvPr>
          <p:cNvSpPr txBox="1"/>
          <p:nvPr/>
        </p:nvSpPr>
        <p:spPr>
          <a:xfrm>
            <a:off x="5366327" y="526473"/>
            <a:ext cx="66148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abri"/>
              </a:rPr>
              <a:t>Camp dress by Mary Garland Riley, White Mountain Apache</a:t>
            </a:r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, 2000. </a:t>
            </a:r>
          </a:p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When cotton materials became readily available, women wore these</a:t>
            </a:r>
          </a:p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loose-fitting blouses and long, full skirts, seen in photographs from </a:t>
            </a:r>
          </a:p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the 1880s on. The camp dresses are still worn today. The amount of</a:t>
            </a:r>
          </a:p>
          <a:p>
            <a:r>
              <a:rPr lang="en-US" dirty="0">
                <a:latin typeface="Calabri"/>
              </a:rPr>
              <a:t>decoration on the dress is  related to the age of the wearer with a</a:t>
            </a:r>
          </a:p>
          <a:p>
            <a:r>
              <a:rPr lang="en-US" dirty="0">
                <a:latin typeface="Calabri"/>
              </a:rPr>
              <a:t>younger woman’s dress being more elaborate. </a:t>
            </a:r>
          </a:p>
        </p:txBody>
      </p:sp>
    </p:spTree>
    <p:extLst>
      <p:ext uri="{BB962C8B-B14F-4D97-AF65-F5344CB8AC3E}">
        <p14:creationId xmlns:p14="http://schemas.microsoft.com/office/powerpoint/2010/main" val="2484346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 'Z0011112'">
            <a:extLst>
              <a:ext uri="{FF2B5EF4-FFF2-40B4-BE49-F238E27FC236}">
                <a16:creationId xmlns:a16="http://schemas.microsoft.com/office/drawing/2014/main" id="{E2C6003B-EE8F-E3F4-4A26-B4B9DF46F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-126" r="9036" b="14505"/>
          <a:stretch/>
        </p:blipFill>
        <p:spPr bwMode="auto">
          <a:xfrm>
            <a:off x="286326" y="370754"/>
            <a:ext cx="3568989" cy="305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5ACF72-87BF-E842-0545-BB2A2EC98B6C}"/>
              </a:ext>
            </a:extLst>
          </p:cNvPr>
          <p:cNvSpPr txBox="1"/>
          <p:nvPr/>
        </p:nvSpPr>
        <p:spPr>
          <a:xfrm>
            <a:off x="4045527" y="286327"/>
            <a:ext cx="28502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Western Apache. Moccasins, c. 1900. Moccasins with toe tabs were worn by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Chiricahua and Western Apache in the late 1800s for special occasions. 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paint and beadwork on this pair also suggest dress wear. 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Fred Harvey Fine Arts Collection. 159BE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016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BA0840D-E811-7A9C-E06F-8EA4EC0FF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3DD00-E6CD-0F0D-62C0-388514B1B625}"/>
              </a:ext>
            </a:extLst>
          </p:cNvPr>
          <p:cNvSpPr txBox="1"/>
          <p:nvPr/>
        </p:nvSpPr>
        <p:spPr>
          <a:xfrm>
            <a:off x="4955706" y="517237"/>
            <a:ext cx="7377341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White Mountain Apache. Cradleboard, c. 1950. According to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Ramon Riley, White Mountain Apache, charms were hung off the hood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to protect the infant. The laces represent lightning. (on the left)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Mescalero Apache. Cradleboard, c. 1950 (on the right) This is a girl’s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Times New Roman" panose="02020603050405020304" pitchFamily="18" charset="0"/>
              </a:rPr>
              <a:t>Cradle, based on the way it is laced, per the Mescalero Apache tribe. 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Alma </a:t>
            </a:r>
            <a:r>
              <a:rPr lang="en-US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Gusta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Thompson (1904-1986), San Carlos Apache. Cradleboard,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c. 1956. “The frame of this cradleboard is made from mesquite root.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You have to go down to the wash after a real heavy rainstorm and the root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sticks out. That’s when we go and cut it. I remember going with my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grandmother. We used to go up to Dry Wash with just jerky and maybe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ash bread and a canteen of water. It would get to be 100-degree weather,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scorching hot. But we would leave the first thing in the morning.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 we would see the roots coming out of the mesquite. She would chop it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off and leave it there, continue on, keep on going until she thinks she has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enough. And then we would go back and collect each one and return home.”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“To form this upside-down U-shape, you have to soak it in water for maybe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 a week. When it’s thoroughly soaked, you form the U-shape by massaging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and pressing it slowly. This bottom part of the cradleboard--the bed--comes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from sotol. Sotol is a cousin to the agave and yucca. The hood is made from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 desert willow.” Herbert Stevens, San Carlos Apache AP-Q-2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833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3794FB2-3E7A-D4DB-8F89-BD4CBE07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C783EA-6304-B564-8679-7AE1AFF43046}"/>
              </a:ext>
            </a:extLst>
          </p:cNvPr>
          <p:cNvSpPr txBox="1"/>
          <p:nvPr/>
        </p:nvSpPr>
        <p:spPr>
          <a:xfrm>
            <a:off x="4950691" y="877455"/>
            <a:ext cx="162895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ea typeface="Times New Roman" panose="02020603050405020304" pitchFamily="18" charset="0"/>
              </a:rPr>
              <a:t>Coming of Age Ceremony skirt and poncho, early 1900s. When a young </a:t>
            </a:r>
          </a:p>
          <a:p>
            <a:r>
              <a:rPr lang="en-US" sz="1800" dirty="0">
                <a:effectLst/>
                <a:ea typeface="Times New Roman" panose="02020603050405020304" pitchFamily="18" charset="0"/>
              </a:rPr>
              <a:t>woman reaches puberty, a community of family and well-wishers celebrates</a:t>
            </a:r>
          </a:p>
          <a:p>
            <a:r>
              <a:rPr lang="en-US" sz="1800" dirty="0">
                <a:effectLst/>
                <a:ea typeface="Times New Roman" panose="02020603050405020304" pitchFamily="18" charset="0"/>
              </a:rPr>
              <a:t> her transition to adulthood in a four-day ceremony. A special garment is </a:t>
            </a:r>
          </a:p>
          <a:p>
            <a:r>
              <a:rPr lang="en-US" sz="1800" dirty="0">
                <a:effectLst/>
                <a:ea typeface="Times New Roman" panose="02020603050405020304" pitchFamily="18" charset="0"/>
              </a:rPr>
              <a:t>either made for the occasion or passed down from a family member. </a:t>
            </a:r>
          </a:p>
          <a:p>
            <a:r>
              <a:rPr lang="en-US" sz="1800" dirty="0">
                <a:effectLst/>
                <a:ea typeface="Times New Roman" panose="02020603050405020304" pitchFamily="18" charset="0"/>
              </a:rPr>
              <a:t>The skirt and poncho appear very fluid because of the long fringes hanging </a:t>
            </a:r>
          </a:p>
          <a:p>
            <a:r>
              <a:rPr lang="en-US" sz="1800" dirty="0">
                <a:effectLst/>
                <a:ea typeface="Times New Roman" panose="02020603050405020304" pitchFamily="18" charset="0"/>
              </a:rPr>
              <a:t>from the shoulders and all around the skirt. The sound is musical with </a:t>
            </a:r>
          </a:p>
          <a:p>
            <a:r>
              <a:rPr lang="en-US" sz="1800" dirty="0">
                <a:effectLst/>
                <a:ea typeface="Times New Roman" panose="02020603050405020304" pitchFamily="18" charset="0"/>
              </a:rPr>
              <a:t>hundreds of small tinklers.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The touch screen features Tia Torivio shaking the poncho to show how it</a:t>
            </a:r>
          </a:p>
          <a:p>
            <a:r>
              <a:rPr lang="en-US" dirty="0">
                <a:ea typeface="Times New Roman" panose="02020603050405020304" pitchFamily="18" charset="0"/>
              </a:rPr>
              <a:t>sounds.</a:t>
            </a:r>
          </a:p>
          <a:p>
            <a:r>
              <a:rPr lang="en-US" i="0" dirty="0">
                <a:solidFill>
                  <a:srgbClr val="30383D"/>
                </a:solidFill>
                <a:effectLst/>
              </a:rPr>
              <a:t>The beadwork is characteristic Mescalero Apache. The tail is</a:t>
            </a:r>
          </a:p>
          <a:p>
            <a:r>
              <a:rPr lang="en-US" i="0" dirty="0">
                <a:solidFill>
                  <a:srgbClr val="30383D"/>
                </a:solidFill>
                <a:effectLst/>
              </a:rPr>
              <a:t> deer legs. There is a song in the Coming-of-Age ceremony that</a:t>
            </a:r>
          </a:p>
          <a:p>
            <a:r>
              <a:rPr lang="en-US" i="0" dirty="0">
                <a:solidFill>
                  <a:srgbClr val="30383D"/>
                </a:solidFill>
                <a:effectLst/>
              </a:rPr>
              <a:t> is about deer and legs. Songs are handed down in the family.</a:t>
            </a:r>
          </a:p>
          <a:p>
            <a:r>
              <a:rPr lang="en-US" i="0" dirty="0">
                <a:solidFill>
                  <a:srgbClr val="30383D"/>
                </a:solidFill>
                <a:effectLst/>
              </a:rPr>
              <a:t> Larry Brown and Karen Kitcheyan Jones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7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37155-F87D-8FED-4984-B629BB82D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34418" cy="6858000"/>
          </a:xfrm>
          <a:prstGeom prst="rect">
            <a:avLst/>
          </a:prstGeom>
        </p:spPr>
      </p:pic>
      <p:pic>
        <p:nvPicPr>
          <p:cNvPr id="2050" name="Picture 2" descr="File: '0109697b'">
            <a:extLst>
              <a:ext uri="{FF2B5EF4-FFF2-40B4-BE49-F238E27FC236}">
                <a16:creationId xmlns:a16="http://schemas.microsoft.com/office/drawing/2014/main" id="{E3B6D1D4-CF26-22C0-FB00-33FF82639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11946" r="22452" b="11649"/>
          <a:stretch/>
        </p:blipFill>
        <p:spPr bwMode="auto">
          <a:xfrm>
            <a:off x="6049818" y="3495748"/>
            <a:ext cx="4294909" cy="33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CCB0D0-0A35-8910-84A4-DE958AAF0EBC}"/>
              </a:ext>
            </a:extLst>
          </p:cNvPr>
          <p:cNvSpPr txBox="1"/>
          <p:nvPr/>
        </p:nvSpPr>
        <p:spPr>
          <a:xfrm>
            <a:off x="5902036" y="1459345"/>
            <a:ext cx="7239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Western Apache. Gaan kilt,  1970, made of commercially tanned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 Gaan are spiritual beings, the protectors, teachers and role models for the Apaches. At night during the Coming-of-Age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Ceremony four or five masked Gaan dance around a central fire, accompanied by a group of singers. </a:t>
            </a:r>
          </a:p>
          <a:p>
            <a:r>
              <a:rPr lang="en-US" dirty="0"/>
              <a:t> The kilt was approved for display, as it has never been worn.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1C623C-86AC-B06C-04C2-ED2234147A88}"/>
              </a:ext>
            </a:extLst>
          </p:cNvPr>
          <p:cNvSpPr txBox="1"/>
          <p:nvPr/>
        </p:nvSpPr>
        <p:spPr>
          <a:xfrm>
            <a:off x="6169891" y="674255"/>
            <a:ext cx="5267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Allan Houser, silk screen print of a Gaan dancer, 1952. </a:t>
            </a:r>
          </a:p>
        </p:txBody>
      </p:sp>
    </p:spTree>
    <p:extLst>
      <p:ext uri="{BB962C8B-B14F-4D97-AF65-F5344CB8AC3E}">
        <p14:creationId xmlns:p14="http://schemas.microsoft.com/office/powerpoint/2010/main" val="249030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71CFACF-6447-1C01-CEF4-4F5313604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0F959E-3131-D25E-4EA8-11CE97E62940}"/>
              </a:ext>
            </a:extLst>
          </p:cNvPr>
          <p:cNvSpPr txBox="1"/>
          <p:nvPr/>
        </p:nvSpPr>
        <p:spPr>
          <a:xfrm>
            <a:off x="4908430" y="698740"/>
            <a:ext cx="71472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million acres of central Arizona were once home to the Yavapai. </a:t>
            </a:r>
          </a:p>
          <a:p>
            <a:r>
              <a:rPr lang="en-US" dirty="0"/>
              <a:t>The discovery of valuable minerals in the 1860s brought in prospectors,</a:t>
            </a:r>
          </a:p>
          <a:p>
            <a:r>
              <a:rPr lang="en-US" dirty="0"/>
              <a:t>the military to protect miners and ranchers to provision settlers.  Struggles</a:t>
            </a:r>
          </a:p>
          <a:p>
            <a:r>
              <a:rPr lang="en-US" dirty="0"/>
              <a:t>to avoid starvation led to conflict over a ten-year period.</a:t>
            </a:r>
          </a:p>
          <a:p>
            <a:endParaRPr lang="en-US" dirty="0"/>
          </a:p>
          <a:p>
            <a:r>
              <a:rPr lang="en-US" dirty="0"/>
              <a:t>As with the Navajo, the Yavapai in 1874 were force marched in the winter</a:t>
            </a:r>
          </a:p>
          <a:p>
            <a:r>
              <a:rPr lang="en-US" dirty="0"/>
              <a:t> 180 miles through the mountains to the San Carlos Apache Reservation. </a:t>
            </a:r>
          </a:p>
          <a:p>
            <a:r>
              <a:rPr lang="en-US" dirty="0"/>
              <a:t>They were kept there for 25 years before being allowed to return to</a:t>
            </a:r>
          </a:p>
          <a:p>
            <a:r>
              <a:rPr lang="en-US" dirty="0"/>
              <a:t>much restricted reservation lands.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534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4AB076F-BC41-69BB-F912-1F23E640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0C3F7B-88B7-7AA9-AE91-8EEB80660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58" b="63019"/>
          <a:stretch/>
        </p:blipFill>
        <p:spPr>
          <a:xfrm>
            <a:off x="4727275" y="112143"/>
            <a:ext cx="2096468" cy="2536166"/>
          </a:xfrm>
          <a:prstGeom prst="rect">
            <a:avLst/>
          </a:prstGeom>
        </p:spPr>
      </p:pic>
      <p:pic>
        <p:nvPicPr>
          <p:cNvPr id="2050" name="Picture 2" descr="File: '0100396b'">
            <a:extLst>
              <a:ext uri="{FF2B5EF4-FFF2-40B4-BE49-F238E27FC236}">
                <a16:creationId xmlns:a16="http://schemas.microsoft.com/office/drawing/2014/main" id="{0C3BD130-BBA1-A946-600A-757D9E83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13475" r="18100" b="10501"/>
          <a:stretch/>
        </p:blipFill>
        <p:spPr bwMode="auto">
          <a:xfrm>
            <a:off x="4727275" y="2851946"/>
            <a:ext cx="2535239" cy="27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8CAF9B-79CD-900E-C06C-6515505B2DC7}"/>
              </a:ext>
            </a:extLst>
          </p:cNvPr>
          <p:cNvSpPr txBox="1"/>
          <p:nvPr/>
        </p:nvSpPr>
        <p:spPr>
          <a:xfrm>
            <a:off x="7175241" y="2183363"/>
            <a:ext cx="5388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Yavapai. Basket, early 1900s. Advisor Katherine</a:t>
            </a:r>
          </a:p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 Marquez identified this basket as Yavapai,</a:t>
            </a:r>
          </a:p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 not Western Apache, based on the extensive use</a:t>
            </a:r>
          </a:p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 of devil’s claw and the wide mouth,</a:t>
            </a:r>
          </a:p>
          <a:p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 are two design features of Yavapai jar baskets. </a:t>
            </a:r>
          </a:p>
          <a:p>
            <a:r>
              <a:rPr lang="en-US" dirty="0">
                <a:latin typeface="Calabri"/>
                <a:ea typeface="Times New Roman" panose="02020603050405020304" pitchFamily="18" charset="0"/>
              </a:rPr>
              <a:t>She said, </a:t>
            </a:r>
            <a:r>
              <a:rPr lang="en-US" sz="1800" dirty="0">
                <a:effectLst/>
                <a:latin typeface="Calabri"/>
                <a:ea typeface="Times New Roman" panose="02020603050405020304" pitchFamily="18" charset="0"/>
              </a:rPr>
              <a:t>“The saguaro are Yavapai people.” </a:t>
            </a:r>
            <a:endParaRPr lang="en-US" dirty="0">
              <a:latin typeface="Calabri"/>
            </a:endParaRPr>
          </a:p>
        </p:txBody>
      </p:sp>
    </p:spTree>
    <p:extLst>
      <p:ext uri="{BB962C8B-B14F-4D97-AF65-F5344CB8AC3E}">
        <p14:creationId xmlns:p14="http://schemas.microsoft.com/office/powerpoint/2010/main" val="293556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7913465-6E50-460E-3168-95BE38942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6CA01-5A76-D718-CBFC-A6DB426F4534}"/>
              </a:ext>
            </a:extLst>
          </p:cNvPr>
          <p:cNvSpPr txBox="1"/>
          <p:nvPr/>
        </p:nvSpPr>
        <p:spPr>
          <a:xfrm>
            <a:off x="6314536" y="431321"/>
            <a:ext cx="5519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Animals, or stars and the sun, they’re all woven into the</a:t>
            </a:r>
          </a:p>
          <a:p>
            <a:r>
              <a:rPr lang="en-US" i="1" dirty="0"/>
              <a:t>baskets. </a:t>
            </a:r>
            <a:r>
              <a:rPr lang="en-US" dirty="0"/>
              <a:t> Clinton Pattea, Fort McDowell Yavapai Nation. </a:t>
            </a:r>
          </a:p>
        </p:txBody>
      </p:sp>
      <p:pic>
        <p:nvPicPr>
          <p:cNvPr id="1026" name="Picture 2" descr="File: 'Z0009555'">
            <a:extLst>
              <a:ext uri="{FF2B5EF4-FFF2-40B4-BE49-F238E27FC236}">
                <a16:creationId xmlns:a16="http://schemas.microsoft.com/office/drawing/2014/main" id="{B9D03D05-74E6-140A-6689-DF70A26D6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16310" r="20415" b="31766"/>
          <a:stretch/>
        </p:blipFill>
        <p:spPr bwMode="auto">
          <a:xfrm>
            <a:off x="6202392" y="1276710"/>
            <a:ext cx="2518913" cy="18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0E2919-60B5-C48A-81EF-08580B5DC707}"/>
              </a:ext>
            </a:extLst>
          </p:cNvPr>
          <p:cNvSpPr txBox="1"/>
          <p:nvPr/>
        </p:nvSpPr>
        <p:spPr>
          <a:xfrm>
            <a:off x="6443932" y="3429000"/>
            <a:ext cx="59237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Yavapai. Basket, early 1900s. “The star represents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Skatakaamcha, Star in the Night or One that Wanders.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Lightning flashed when the night star went up. Yavapai oral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histories tell how Skatakaamcha went to the top of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Bell Rock, in the Sedona area, and pushed the mountain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 into the earth. Bat woman,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Kampanyika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knocked him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down. His bones lay all around the base of Bell Rock,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spreading medicine all around.” Katherine Marquez, Yavapai.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C9808-F116-E0D4-00CD-52951BDD3466}"/>
              </a:ext>
            </a:extLst>
          </p:cNvPr>
          <p:cNvSpPr txBox="1"/>
          <p:nvPr/>
        </p:nvSpPr>
        <p:spPr>
          <a:xfrm>
            <a:off x="0" y="4721661"/>
            <a:ext cx="122433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Yavapai. Basket, early 1900s (far right). This is a winnowing basket.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Acorns were cracked in a flour sack, and the meat was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separated from the husk in a winnowing basket such as this one.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acorn meat would be ground up on a trough-style grinding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stone with a two-handed mano. The flour would be used for acorn stew.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Katherine Marquez’s mother made jerky gravy, which she sprinkled with acorn flour.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Deer meat was sprinkled with acorn flour.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8B1A5-A287-222C-B3B9-F2EEE9D2B103}"/>
              </a:ext>
            </a:extLst>
          </p:cNvPr>
          <p:cNvSpPr txBox="1"/>
          <p:nvPr/>
        </p:nvSpPr>
        <p:spPr>
          <a:xfrm>
            <a:off x="9368287" y="1570008"/>
            <a:ext cx="258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how many baskets</a:t>
            </a:r>
          </a:p>
          <a:p>
            <a:r>
              <a:rPr lang="en-US" dirty="0"/>
              <a:t>begin with a star center. </a:t>
            </a:r>
          </a:p>
        </p:txBody>
      </p:sp>
    </p:spTree>
    <p:extLst>
      <p:ext uri="{BB962C8B-B14F-4D97-AF65-F5344CB8AC3E}">
        <p14:creationId xmlns:p14="http://schemas.microsoft.com/office/powerpoint/2010/main" val="2457690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 'Z0009544'">
            <a:extLst>
              <a:ext uri="{FF2B5EF4-FFF2-40B4-BE49-F238E27FC236}">
                <a16:creationId xmlns:a16="http://schemas.microsoft.com/office/drawing/2014/main" id="{7766A9FD-65F5-A9EC-A9A9-F3EE6F8A2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0" y="417573"/>
            <a:ext cx="6086475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8B6A8D-D7F4-07B7-F1FF-9BDFD380113E}"/>
              </a:ext>
            </a:extLst>
          </p:cNvPr>
          <p:cNvSpPr txBox="1"/>
          <p:nvPr/>
        </p:nvSpPr>
        <p:spPr>
          <a:xfrm>
            <a:off x="6607834" y="1190445"/>
            <a:ext cx="5333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Basket, early 1900s. Katherine Marquez called the</a:t>
            </a:r>
          </a:p>
          <a:p>
            <a:r>
              <a:rPr lang="en-US" dirty="0"/>
              <a:t>white star in the center of the basket the Morning Star.</a:t>
            </a:r>
          </a:p>
        </p:txBody>
      </p:sp>
    </p:spTree>
    <p:extLst>
      <p:ext uri="{BB962C8B-B14F-4D97-AF65-F5344CB8AC3E}">
        <p14:creationId xmlns:p14="http://schemas.microsoft.com/office/powerpoint/2010/main" val="2144203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2600CD0-1723-226F-5174-5F69EB9D1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t="13082" r="24887" b="12579"/>
          <a:stretch/>
        </p:blipFill>
        <p:spPr bwMode="auto">
          <a:xfrm>
            <a:off x="77637" y="431321"/>
            <a:ext cx="5020575" cy="509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AD6091-0681-6248-01C0-A5D8937D53EB}"/>
              </a:ext>
            </a:extLst>
          </p:cNvPr>
          <p:cNvSpPr txBox="1"/>
          <p:nvPr/>
        </p:nvSpPr>
        <p:spPr>
          <a:xfrm>
            <a:off x="5667555" y="1017917"/>
            <a:ext cx="63069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Josephine Harrison, 1911-1978</a:t>
            </a:r>
          </a:p>
          <a:p>
            <a:r>
              <a:rPr lang="en-US" dirty="0"/>
              <a:t>Basket, 1971. Harrison’s work is in a number of public collections,</a:t>
            </a:r>
          </a:p>
          <a:p>
            <a:r>
              <a:rPr lang="en-US" dirty="0"/>
              <a:t>including NMAI. Purchased incomplete at the Heard Museum</a:t>
            </a:r>
          </a:p>
          <a:p>
            <a:r>
              <a:rPr lang="en-US" dirty="0"/>
              <a:t>Guild Indian  Fair and finished later. It is a fairly recent addition to</a:t>
            </a:r>
          </a:p>
          <a:p>
            <a:r>
              <a:rPr lang="en-US" dirty="0"/>
              <a:t>HOME, and it’s naturalistic bird depictions are entirely unique.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49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F5DF36-47F4-1D9D-0333-DEB6C37A0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388D5A-6DC6-DFC2-45D3-46FE5CAC4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76" t="15792" r="9328" b="14522"/>
          <a:stretch/>
        </p:blipFill>
        <p:spPr>
          <a:xfrm>
            <a:off x="4576763" y="-241540"/>
            <a:ext cx="4701397" cy="4779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7266F1-BAFA-6F25-77E7-38854D423F02}"/>
              </a:ext>
            </a:extLst>
          </p:cNvPr>
          <p:cNvSpPr txBox="1"/>
          <p:nvPr/>
        </p:nvSpPr>
        <p:spPr>
          <a:xfrm>
            <a:off x="4753155" y="4441966"/>
            <a:ext cx="74683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Basket, 1900. The basket has been variously identified as Apache and Yavapai.</a:t>
            </a:r>
          </a:p>
          <a:p>
            <a:r>
              <a:rPr lang="en-US" dirty="0"/>
              <a:t>It is extremely finely woven with 23 stitches per inch. Terrol Johnson noted </a:t>
            </a:r>
          </a:p>
          <a:p>
            <a:r>
              <a:rPr lang="en-US" dirty="0"/>
              <a:t>that those vertical parallel lines are extremely difficult to weave. Some have </a:t>
            </a:r>
          </a:p>
          <a:p>
            <a:r>
              <a:rPr lang="en-US" dirty="0"/>
              <a:t>suggested that the motif above the eagle is military medal.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4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6D761CF3CEDD438D10904F1F452301" ma:contentTypeVersion="14" ma:contentTypeDescription="Create a new document." ma:contentTypeScope="" ma:versionID="2cd50473065a3de80dd49c0a49c0d255">
  <xsd:schema xmlns:xsd="http://www.w3.org/2001/XMLSchema" xmlns:xs="http://www.w3.org/2001/XMLSchema" xmlns:p="http://schemas.microsoft.com/office/2006/metadata/properties" xmlns:ns3="ba1065d3-f16a-4958-842c-3fdd8294c140" xmlns:ns4="466cad8a-7cfb-4b6b-ad2a-634a2ca83135" targetNamespace="http://schemas.microsoft.com/office/2006/metadata/properties" ma:root="true" ma:fieldsID="741e2bafb9f1b9eb03ec62bcbda49086" ns3:_="" ns4:_="">
    <xsd:import namespace="ba1065d3-f16a-4958-842c-3fdd8294c140"/>
    <xsd:import namespace="466cad8a-7cfb-4b6b-ad2a-634a2ca8313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1065d3-f16a-4958-842c-3fdd8294c1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cad8a-7cfb-4b6b-ad2a-634a2ca8313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a1065d3-f16a-4958-842c-3fdd8294c140" xsi:nil="true"/>
  </documentManagement>
</p:properties>
</file>

<file path=customXml/itemProps1.xml><?xml version="1.0" encoding="utf-8"?>
<ds:datastoreItem xmlns:ds="http://schemas.openxmlformats.org/officeDocument/2006/customXml" ds:itemID="{FEEA5140-6630-4658-955E-A8604BBB02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1065d3-f16a-4958-842c-3fdd8294c140"/>
    <ds:schemaRef ds:uri="466cad8a-7cfb-4b6b-ad2a-634a2ca831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C7970E-0A58-46E8-A358-B02C5F925B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C5FBA7-700D-451E-B11D-993C98C3D3BA}">
  <ds:schemaRefs>
    <ds:schemaRef ds:uri="http://purl.org/dc/terms/"/>
    <ds:schemaRef ds:uri="ba1065d3-f16a-4958-842c-3fdd8294c140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466cad8a-7cfb-4b6b-ad2a-634a2ca8313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2757</Words>
  <Application>Microsoft Office PowerPoint</Application>
  <PresentationFormat>Widescreen</PresentationFormat>
  <Paragraphs>272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Calabri</vt:lpstr>
      <vt:lpstr>Calibri</vt:lpstr>
      <vt:lpstr>Calibri  </vt:lpstr>
      <vt:lpstr>Calibri Light</vt:lpstr>
      <vt:lpstr>Open Sans</vt:lpstr>
      <vt:lpstr>Times New Roman</vt:lpstr>
      <vt:lpstr>Office Theme</vt:lpstr>
      <vt:lpstr>Apache and Pai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N’dee     Western Apache, Jicarilla Apache, Mescalero Apache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Apache and Pai</dc:title>
  <dc:creator>Ann Marshal</dc:creator>
  <cp:lastModifiedBy>Ann Marshal</cp:lastModifiedBy>
  <cp:revision>3</cp:revision>
  <dcterms:created xsi:type="dcterms:W3CDTF">2023-09-19T22:46:28Z</dcterms:created>
  <dcterms:modified xsi:type="dcterms:W3CDTF">2023-12-11T21:45:09Z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0x0101005D6D761CF3CEDD438D10904F1F452301</vt:lpwstr>
  </property>
</Properties>
</file>