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8" r:id="rId7"/>
    <p:sldId id="286" r:id="rId8"/>
    <p:sldId id="258" r:id="rId9"/>
    <p:sldId id="269" r:id="rId10"/>
    <p:sldId id="270" r:id="rId11"/>
    <p:sldId id="263" r:id="rId12"/>
    <p:sldId id="273" r:id="rId13"/>
    <p:sldId id="260" r:id="rId14"/>
    <p:sldId id="264" r:id="rId15"/>
    <p:sldId id="265" r:id="rId16"/>
    <p:sldId id="287" r:id="rId17"/>
    <p:sldId id="275" r:id="rId18"/>
    <p:sldId id="279" r:id="rId19"/>
    <p:sldId id="272" r:id="rId20"/>
    <p:sldId id="289" r:id="rId21"/>
    <p:sldId id="290" r:id="rId22"/>
    <p:sldId id="282" r:id="rId23"/>
    <p:sldId id="291" r:id="rId24"/>
    <p:sldId id="288" r:id="rId25"/>
    <p:sldId id="283" r:id="rId26"/>
    <p:sldId id="284" r:id="rId27"/>
    <p:sldId id="285" r:id="rId28"/>
    <p:sldId id="292" r:id="rId29"/>
    <p:sldId id="261" r:id="rId30"/>
    <p:sldId id="262" r:id="rId31"/>
    <p:sldId id="266" r:id="rId32"/>
    <p:sldId id="297" r:id="rId33"/>
    <p:sldId id="278" r:id="rId34"/>
    <p:sldId id="294" r:id="rId35"/>
    <p:sldId id="293" r:id="rId36"/>
    <p:sldId id="295" r:id="rId37"/>
    <p:sldId id="276" r:id="rId38"/>
    <p:sldId id="296" r:id="rId39"/>
    <p:sldId id="259"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3B615E-32F5-4E9E-9704-D0DA574EFDB3}" v="212" dt="2023-11-21T20:27:36.6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6" autoAdjust="0"/>
    <p:restoredTop sz="94660"/>
  </p:normalViewPr>
  <p:slideViewPr>
    <p:cSldViewPr snapToGrid="0">
      <p:cViewPr varScale="1">
        <p:scale>
          <a:sx n="127" d="100"/>
          <a:sy n="127" d="100"/>
        </p:scale>
        <p:origin x="5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ADCA7-BCB1-4358-B747-F1134F7B3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F8F9B4-BC0B-4F99-C470-112BF4414D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1E7913-072D-7B88-BB3A-D96102D5F5B1}"/>
              </a:ext>
            </a:extLst>
          </p:cNvPr>
          <p:cNvSpPr>
            <a:spLocks noGrp="1"/>
          </p:cNvSpPr>
          <p:nvPr>
            <p:ph type="dt" sz="half" idx="10"/>
          </p:nvPr>
        </p:nvSpPr>
        <p:spPr/>
        <p:txBody>
          <a:bodyPr/>
          <a:lstStyle/>
          <a:p>
            <a:fld id="{D01E1B4C-87F2-4625-987E-B9205DB61C60}" type="datetimeFigureOut">
              <a:rPr lang="en-US" smtClean="0"/>
              <a:t>10/14/25</a:t>
            </a:fld>
            <a:endParaRPr lang="en-US"/>
          </a:p>
        </p:txBody>
      </p:sp>
      <p:sp>
        <p:nvSpPr>
          <p:cNvPr id="5" name="Footer Placeholder 4">
            <a:extLst>
              <a:ext uri="{FF2B5EF4-FFF2-40B4-BE49-F238E27FC236}">
                <a16:creationId xmlns:a16="http://schemas.microsoft.com/office/drawing/2014/main" id="{A2A6B8A7-F6F8-A509-BC7C-2CF7C1D55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73EF-5526-D365-362D-0E73C62666B6}"/>
              </a:ext>
            </a:extLst>
          </p:cNvPr>
          <p:cNvSpPr>
            <a:spLocks noGrp="1"/>
          </p:cNvSpPr>
          <p:nvPr>
            <p:ph type="sldNum" sz="quarter" idx="12"/>
          </p:nvPr>
        </p:nvSpPr>
        <p:spPr/>
        <p:txBody>
          <a:bodyPr/>
          <a:lstStyle/>
          <a:p>
            <a:fld id="{734E0694-64DE-4DB1-82B0-DD51B36F9278}" type="slidenum">
              <a:rPr lang="en-US" smtClean="0"/>
              <a:t>‹#›</a:t>
            </a:fld>
            <a:endParaRPr lang="en-US"/>
          </a:p>
        </p:txBody>
      </p:sp>
    </p:spTree>
    <p:extLst>
      <p:ext uri="{BB962C8B-B14F-4D97-AF65-F5344CB8AC3E}">
        <p14:creationId xmlns:p14="http://schemas.microsoft.com/office/powerpoint/2010/main" val="683237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9BDB7-5FED-0B43-789E-5D3D6EE6C8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75B45D-0445-7784-30DC-DA5C642AE4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AD5A0-AC3D-9BB7-E47B-835195B706A5}"/>
              </a:ext>
            </a:extLst>
          </p:cNvPr>
          <p:cNvSpPr>
            <a:spLocks noGrp="1"/>
          </p:cNvSpPr>
          <p:nvPr>
            <p:ph type="dt" sz="half" idx="10"/>
          </p:nvPr>
        </p:nvSpPr>
        <p:spPr/>
        <p:txBody>
          <a:bodyPr/>
          <a:lstStyle/>
          <a:p>
            <a:fld id="{D01E1B4C-87F2-4625-987E-B9205DB61C60}" type="datetimeFigureOut">
              <a:rPr lang="en-US" smtClean="0"/>
              <a:t>10/14/25</a:t>
            </a:fld>
            <a:endParaRPr lang="en-US"/>
          </a:p>
        </p:txBody>
      </p:sp>
      <p:sp>
        <p:nvSpPr>
          <p:cNvPr id="5" name="Footer Placeholder 4">
            <a:extLst>
              <a:ext uri="{FF2B5EF4-FFF2-40B4-BE49-F238E27FC236}">
                <a16:creationId xmlns:a16="http://schemas.microsoft.com/office/drawing/2014/main" id="{26E98D35-3269-B465-5EB4-6943308E3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9FAE1-77FC-F898-7C63-6167EF4B7BD5}"/>
              </a:ext>
            </a:extLst>
          </p:cNvPr>
          <p:cNvSpPr>
            <a:spLocks noGrp="1"/>
          </p:cNvSpPr>
          <p:nvPr>
            <p:ph type="sldNum" sz="quarter" idx="12"/>
          </p:nvPr>
        </p:nvSpPr>
        <p:spPr/>
        <p:txBody>
          <a:bodyPr/>
          <a:lstStyle/>
          <a:p>
            <a:fld id="{734E0694-64DE-4DB1-82B0-DD51B36F9278}" type="slidenum">
              <a:rPr lang="en-US" smtClean="0"/>
              <a:t>‹#›</a:t>
            </a:fld>
            <a:endParaRPr lang="en-US"/>
          </a:p>
        </p:txBody>
      </p:sp>
    </p:spTree>
    <p:extLst>
      <p:ext uri="{BB962C8B-B14F-4D97-AF65-F5344CB8AC3E}">
        <p14:creationId xmlns:p14="http://schemas.microsoft.com/office/powerpoint/2010/main" val="2649604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B5200-2B19-46D7-60BF-30408AFFE0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E10DBB-442A-8CA4-84B8-5981F8A942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04E7C-E90F-F3B9-6652-E6B1B53B5A20}"/>
              </a:ext>
            </a:extLst>
          </p:cNvPr>
          <p:cNvSpPr>
            <a:spLocks noGrp="1"/>
          </p:cNvSpPr>
          <p:nvPr>
            <p:ph type="dt" sz="half" idx="10"/>
          </p:nvPr>
        </p:nvSpPr>
        <p:spPr/>
        <p:txBody>
          <a:bodyPr/>
          <a:lstStyle/>
          <a:p>
            <a:fld id="{D01E1B4C-87F2-4625-987E-B9205DB61C60}" type="datetimeFigureOut">
              <a:rPr lang="en-US" smtClean="0"/>
              <a:t>10/14/25</a:t>
            </a:fld>
            <a:endParaRPr lang="en-US"/>
          </a:p>
        </p:txBody>
      </p:sp>
      <p:sp>
        <p:nvSpPr>
          <p:cNvPr id="5" name="Footer Placeholder 4">
            <a:extLst>
              <a:ext uri="{FF2B5EF4-FFF2-40B4-BE49-F238E27FC236}">
                <a16:creationId xmlns:a16="http://schemas.microsoft.com/office/drawing/2014/main" id="{EF67865F-7819-D34B-1C75-693E4C6268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A3C42-C21B-18B8-1353-7425E02D70DB}"/>
              </a:ext>
            </a:extLst>
          </p:cNvPr>
          <p:cNvSpPr>
            <a:spLocks noGrp="1"/>
          </p:cNvSpPr>
          <p:nvPr>
            <p:ph type="sldNum" sz="quarter" idx="12"/>
          </p:nvPr>
        </p:nvSpPr>
        <p:spPr/>
        <p:txBody>
          <a:bodyPr/>
          <a:lstStyle/>
          <a:p>
            <a:fld id="{734E0694-64DE-4DB1-82B0-DD51B36F9278}" type="slidenum">
              <a:rPr lang="en-US" smtClean="0"/>
              <a:t>‹#›</a:t>
            </a:fld>
            <a:endParaRPr lang="en-US"/>
          </a:p>
        </p:txBody>
      </p:sp>
    </p:spTree>
    <p:extLst>
      <p:ext uri="{BB962C8B-B14F-4D97-AF65-F5344CB8AC3E}">
        <p14:creationId xmlns:p14="http://schemas.microsoft.com/office/powerpoint/2010/main" val="451556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71C8-75F0-7EF2-48CD-D4CBD91AB4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D6B236-078F-9543-7BA4-3B0A74B5EF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FBAB04-0A23-B9C4-7022-C840DC494CC5}"/>
              </a:ext>
            </a:extLst>
          </p:cNvPr>
          <p:cNvSpPr>
            <a:spLocks noGrp="1"/>
          </p:cNvSpPr>
          <p:nvPr>
            <p:ph type="dt" sz="half" idx="10"/>
          </p:nvPr>
        </p:nvSpPr>
        <p:spPr/>
        <p:txBody>
          <a:bodyPr/>
          <a:lstStyle/>
          <a:p>
            <a:fld id="{D01E1B4C-87F2-4625-987E-B9205DB61C60}" type="datetimeFigureOut">
              <a:rPr lang="en-US" smtClean="0"/>
              <a:t>10/14/25</a:t>
            </a:fld>
            <a:endParaRPr lang="en-US"/>
          </a:p>
        </p:txBody>
      </p:sp>
      <p:sp>
        <p:nvSpPr>
          <p:cNvPr id="5" name="Footer Placeholder 4">
            <a:extLst>
              <a:ext uri="{FF2B5EF4-FFF2-40B4-BE49-F238E27FC236}">
                <a16:creationId xmlns:a16="http://schemas.microsoft.com/office/drawing/2014/main" id="{862DD1D0-2F40-4A36-7A65-3CBF57D1B7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46188-65DC-ECFF-F030-38DD0D194FEF}"/>
              </a:ext>
            </a:extLst>
          </p:cNvPr>
          <p:cNvSpPr>
            <a:spLocks noGrp="1"/>
          </p:cNvSpPr>
          <p:nvPr>
            <p:ph type="sldNum" sz="quarter" idx="12"/>
          </p:nvPr>
        </p:nvSpPr>
        <p:spPr/>
        <p:txBody>
          <a:bodyPr/>
          <a:lstStyle/>
          <a:p>
            <a:fld id="{734E0694-64DE-4DB1-82B0-DD51B36F9278}" type="slidenum">
              <a:rPr lang="en-US" smtClean="0"/>
              <a:t>‹#›</a:t>
            </a:fld>
            <a:endParaRPr lang="en-US"/>
          </a:p>
        </p:txBody>
      </p:sp>
    </p:spTree>
    <p:extLst>
      <p:ext uri="{BB962C8B-B14F-4D97-AF65-F5344CB8AC3E}">
        <p14:creationId xmlns:p14="http://schemas.microsoft.com/office/powerpoint/2010/main" val="89656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5CCA-A40D-EC22-46EE-87C1CFD132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B4A32-7AD0-7D2C-0DA8-1FF0A4A04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7048AC-CD93-F3FF-7B6F-4B6AE3AC673C}"/>
              </a:ext>
            </a:extLst>
          </p:cNvPr>
          <p:cNvSpPr>
            <a:spLocks noGrp="1"/>
          </p:cNvSpPr>
          <p:nvPr>
            <p:ph type="dt" sz="half" idx="10"/>
          </p:nvPr>
        </p:nvSpPr>
        <p:spPr/>
        <p:txBody>
          <a:bodyPr/>
          <a:lstStyle/>
          <a:p>
            <a:fld id="{D01E1B4C-87F2-4625-987E-B9205DB61C60}" type="datetimeFigureOut">
              <a:rPr lang="en-US" smtClean="0"/>
              <a:t>10/14/25</a:t>
            </a:fld>
            <a:endParaRPr lang="en-US"/>
          </a:p>
        </p:txBody>
      </p:sp>
      <p:sp>
        <p:nvSpPr>
          <p:cNvPr id="5" name="Footer Placeholder 4">
            <a:extLst>
              <a:ext uri="{FF2B5EF4-FFF2-40B4-BE49-F238E27FC236}">
                <a16:creationId xmlns:a16="http://schemas.microsoft.com/office/drawing/2014/main" id="{DF41042E-062C-9804-A22F-DA8CF7C6A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A2F0F-A703-B14A-A4BE-E7511511E90B}"/>
              </a:ext>
            </a:extLst>
          </p:cNvPr>
          <p:cNvSpPr>
            <a:spLocks noGrp="1"/>
          </p:cNvSpPr>
          <p:nvPr>
            <p:ph type="sldNum" sz="quarter" idx="12"/>
          </p:nvPr>
        </p:nvSpPr>
        <p:spPr/>
        <p:txBody>
          <a:bodyPr/>
          <a:lstStyle/>
          <a:p>
            <a:fld id="{734E0694-64DE-4DB1-82B0-DD51B36F9278}" type="slidenum">
              <a:rPr lang="en-US" smtClean="0"/>
              <a:t>‹#›</a:t>
            </a:fld>
            <a:endParaRPr lang="en-US"/>
          </a:p>
        </p:txBody>
      </p:sp>
    </p:spTree>
    <p:extLst>
      <p:ext uri="{BB962C8B-B14F-4D97-AF65-F5344CB8AC3E}">
        <p14:creationId xmlns:p14="http://schemas.microsoft.com/office/powerpoint/2010/main" val="198506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23158-8188-CD3B-4152-2D55561DEB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311172-0E00-6C3B-802B-BC79ABBF16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C5D91E-E6F0-35B9-6D53-73B56E5326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70ED00-8011-0FD5-D9AF-9906A84B60E0}"/>
              </a:ext>
            </a:extLst>
          </p:cNvPr>
          <p:cNvSpPr>
            <a:spLocks noGrp="1"/>
          </p:cNvSpPr>
          <p:nvPr>
            <p:ph type="dt" sz="half" idx="10"/>
          </p:nvPr>
        </p:nvSpPr>
        <p:spPr/>
        <p:txBody>
          <a:bodyPr/>
          <a:lstStyle/>
          <a:p>
            <a:fld id="{D01E1B4C-87F2-4625-987E-B9205DB61C60}" type="datetimeFigureOut">
              <a:rPr lang="en-US" smtClean="0"/>
              <a:t>10/14/25</a:t>
            </a:fld>
            <a:endParaRPr lang="en-US"/>
          </a:p>
        </p:txBody>
      </p:sp>
      <p:sp>
        <p:nvSpPr>
          <p:cNvPr id="6" name="Footer Placeholder 5">
            <a:extLst>
              <a:ext uri="{FF2B5EF4-FFF2-40B4-BE49-F238E27FC236}">
                <a16:creationId xmlns:a16="http://schemas.microsoft.com/office/drawing/2014/main" id="{A225F237-A5FD-A475-11C2-8509D5F738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3EE640-06AE-6683-1F0F-1B6C8A310135}"/>
              </a:ext>
            </a:extLst>
          </p:cNvPr>
          <p:cNvSpPr>
            <a:spLocks noGrp="1"/>
          </p:cNvSpPr>
          <p:nvPr>
            <p:ph type="sldNum" sz="quarter" idx="12"/>
          </p:nvPr>
        </p:nvSpPr>
        <p:spPr/>
        <p:txBody>
          <a:bodyPr/>
          <a:lstStyle/>
          <a:p>
            <a:fld id="{734E0694-64DE-4DB1-82B0-DD51B36F9278}" type="slidenum">
              <a:rPr lang="en-US" smtClean="0"/>
              <a:t>‹#›</a:t>
            </a:fld>
            <a:endParaRPr lang="en-US"/>
          </a:p>
        </p:txBody>
      </p:sp>
    </p:spTree>
    <p:extLst>
      <p:ext uri="{BB962C8B-B14F-4D97-AF65-F5344CB8AC3E}">
        <p14:creationId xmlns:p14="http://schemas.microsoft.com/office/powerpoint/2010/main" val="456080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51A7D-914E-8BB5-4737-9AEAF764F1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60FFC5-A666-E911-CC84-BBA42C326F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3444FC-9C7F-8DAA-EFB6-B92DB89EB4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F1C180-3F2C-9465-69C6-E2A12F43B0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7E3F2D-C450-5557-1299-B691B3C52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311441-CB88-3E31-9F95-3BB0E181BD42}"/>
              </a:ext>
            </a:extLst>
          </p:cNvPr>
          <p:cNvSpPr>
            <a:spLocks noGrp="1"/>
          </p:cNvSpPr>
          <p:nvPr>
            <p:ph type="dt" sz="half" idx="10"/>
          </p:nvPr>
        </p:nvSpPr>
        <p:spPr/>
        <p:txBody>
          <a:bodyPr/>
          <a:lstStyle/>
          <a:p>
            <a:fld id="{D01E1B4C-87F2-4625-987E-B9205DB61C60}" type="datetimeFigureOut">
              <a:rPr lang="en-US" smtClean="0"/>
              <a:t>10/14/25</a:t>
            </a:fld>
            <a:endParaRPr lang="en-US"/>
          </a:p>
        </p:txBody>
      </p:sp>
      <p:sp>
        <p:nvSpPr>
          <p:cNvPr id="8" name="Footer Placeholder 7">
            <a:extLst>
              <a:ext uri="{FF2B5EF4-FFF2-40B4-BE49-F238E27FC236}">
                <a16:creationId xmlns:a16="http://schemas.microsoft.com/office/drawing/2014/main" id="{3FCC46F8-E218-362F-18A0-423CD0EADF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60D902-E2FD-6F37-9326-9A53525C23D0}"/>
              </a:ext>
            </a:extLst>
          </p:cNvPr>
          <p:cNvSpPr>
            <a:spLocks noGrp="1"/>
          </p:cNvSpPr>
          <p:nvPr>
            <p:ph type="sldNum" sz="quarter" idx="12"/>
          </p:nvPr>
        </p:nvSpPr>
        <p:spPr/>
        <p:txBody>
          <a:bodyPr/>
          <a:lstStyle/>
          <a:p>
            <a:fld id="{734E0694-64DE-4DB1-82B0-DD51B36F9278}" type="slidenum">
              <a:rPr lang="en-US" smtClean="0"/>
              <a:t>‹#›</a:t>
            </a:fld>
            <a:endParaRPr lang="en-US"/>
          </a:p>
        </p:txBody>
      </p:sp>
    </p:spTree>
    <p:extLst>
      <p:ext uri="{BB962C8B-B14F-4D97-AF65-F5344CB8AC3E}">
        <p14:creationId xmlns:p14="http://schemas.microsoft.com/office/powerpoint/2010/main" val="2242511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904F-369B-A455-67C9-96BBF413C9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EEF2BE-FAF3-E510-94A0-9EDC6317999A}"/>
              </a:ext>
            </a:extLst>
          </p:cNvPr>
          <p:cNvSpPr>
            <a:spLocks noGrp="1"/>
          </p:cNvSpPr>
          <p:nvPr>
            <p:ph type="dt" sz="half" idx="10"/>
          </p:nvPr>
        </p:nvSpPr>
        <p:spPr/>
        <p:txBody>
          <a:bodyPr/>
          <a:lstStyle/>
          <a:p>
            <a:fld id="{D01E1B4C-87F2-4625-987E-B9205DB61C60}" type="datetimeFigureOut">
              <a:rPr lang="en-US" smtClean="0"/>
              <a:t>10/14/25</a:t>
            </a:fld>
            <a:endParaRPr lang="en-US"/>
          </a:p>
        </p:txBody>
      </p:sp>
      <p:sp>
        <p:nvSpPr>
          <p:cNvPr id="4" name="Footer Placeholder 3">
            <a:extLst>
              <a:ext uri="{FF2B5EF4-FFF2-40B4-BE49-F238E27FC236}">
                <a16:creationId xmlns:a16="http://schemas.microsoft.com/office/drawing/2014/main" id="{A4FE60DE-3867-6E89-BA10-89819CD089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12F127-FA5B-DF6D-26DC-44DC64A941D5}"/>
              </a:ext>
            </a:extLst>
          </p:cNvPr>
          <p:cNvSpPr>
            <a:spLocks noGrp="1"/>
          </p:cNvSpPr>
          <p:nvPr>
            <p:ph type="sldNum" sz="quarter" idx="12"/>
          </p:nvPr>
        </p:nvSpPr>
        <p:spPr/>
        <p:txBody>
          <a:bodyPr/>
          <a:lstStyle/>
          <a:p>
            <a:fld id="{734E0694-64DE-4DB1-82B0-DD51B36F9278}" type="slidenum">
              <a:rPr lang="en-US" smtClean="0"/>
              <a:t>‹#›</a:t>
            </a:fld>
            <a:endParaRPr lang="en-US"/>
          </a:p>
        </p:txBody>
      </p:sp>
    </p:spTree>
    <p:extLst>
      <p:ext uri="{BB962C8B-B14F-4D97-AF65-F5344CB8AC3E}">
        <p14:creationId xmlns:p14="http://schemas.microsoft.com/office/powerpoint/2010/main" val="3966777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92B2B-2E9B-1EBE-793F-2EBCECE69EF4}"/>
              </a:ext>
            </a:extLst>
          </p:cNvPr>
          <p:cNvSpPr>
            <a:spLocks noGrp="1"/>
          </p:cNvSpPr>
          <p:nvPr>
            <p:ph type="dt" sz="half" idx="10"/>
          </p:nvPr>
        </p:nvSpPr>
        <p:spPr/>
        <p:txBody>
          <a:bodyPr/>
          <a:lstStyle/>
          <a:p>
            <a:fld id="{D01E1B4C-87F2-4625-987E-B9205DB61C60}" type="datetimeFigureOut">
              <a:rPr lang="en-US" smtClean="0"/>
              <a:t>10/14/25</a:t>
            </a:fld>
            <a:endParaRPr lang="en-US"/>
          </a:p>
        </p:txBody>
      </p:sp>
      <p:sp>
        <p:nvSpPr>
          <p:cNvPr id="3" name="Footer Placeholder 2">
            <a:extLst>
              <a:ext uri="{FF2B5EF4-FFF2-40B4-BE49-F238E27FC236}">
                <a16:creationId xmlns:a16="http://schemas.microsoft.com/office/drawing/2014/main" id="{E676F478-07E1-F853-9A4F-A2CD6993D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3B0D2F-2A8C-B90F-8982-75E384FDAF46}"/>
              </a:ext>
            </a:extLst>
          </p:cNvPr>
          <p:cNvSpPr>
            <a:spLocks noGrp="1"/>
          </p:cNvSpPr>
          <p:nvPr>
            <p:ph type="sldNum" sz="quarter" idx="12"/>
          </p:nvPr>
        </p:nvSpPr>
        <p:spPr/>
        <p:txBody>
          <a:bodyPr/>
          <a:lstStyle/>
          <a:p>
            <a:fld id="{734E0694-64DE-4DB1-82B0-DD51B36F9278}" type="slidenum">
              <a:rPr lang="en-US" smtClean="0"/>
              <a:t>‹#›</a:t>
            </a:fld>
            <a:endParaRPr lang="en-US"/>
          </a:p>
        </p:txBody>
      </p:sp>
    </p:spTree>
    <p:extLst>
      <p:ext uri="{BB962C8B-B14F-4D97-AF65-F5344CB8AC3E}">
        <p14:creationId xmlns:p14="http://schemas.microsoft.com/office/powerpoint/2010/main" val="118290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059FC-A3BC-B957-EBDA-76C2EC52E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72F2F5-C80D-6076-E13B-49D4EBB3F1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EEFA31-DB8A-0749-BBFF-658DBC1972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90EA8E-ACE6-CAAC-3BFB-D31EB12627F6}"/>
              </a:ext>
            </a:extLst>
          </p:cNvPr>
          <p:cNvSpPr>
            <a:spLocks noGrp="1"/>
          </p:cNvSpPr>
          <p:nvPr>
            <p:ph type="dt" sz="half" idx="10"/>
          </p:nvPr>
        </p:nvSpPr>
        <p:spPr/>
        <p:txBody>
          <a:bodyPr/>
          <a:lstStyle/>
          <a:p>
            <a:fld id="{D01E1B4C-87F2-4625-987E-B9205DB61C60}" type="datetimeFigureOut">
              <a:rPr lang="en-US" smtClean="0"/>
              <a:t>10/14/25</a:t>
            </a:fld>
            <a:endParaRPr lang="en-US"/>
          </a:p>
        </p:txBody>
      </p:sp>
      <p:sp>
        <p:nvSpPr>
          <p:cNvPr id="6" name="Footer Placeholder 5">
            <a:extLst>
              <a:ext uri="{FF2B5EF4-FFF2-40B4-BE49-F238E27FC236}">
                <a16:creationId xmlns:a16="http://schemas.microsoft.com/office/drawing/2014/main" id="{4146243B-77A5-B4E5-85AF-F1D35AF14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8CED76-6151-9257-3F56-8119E06E3796}"/>
              </a:ext>
            </a:extLst>
          </p:cNvPr>
          <p:cNvSpPr>
            <a:spLocks noGrp="1"/>
          </p:cNvSpPr>
          <p:nvPr>
            <p:ph type="sldNum" sz="quarter" idx="12"/>
          </p:nvPr>
        </p:nvSpPr>
        <p:spPr/>
        <p:txBody>
          <a:bodyPr/>
          <a:lstStyle/>
          <a:p>
            <a:fld id="{734E0694-64DE-4DB1-82B0-DD51B36F9278}" type="slidenum">
              <a:rPr lang="en-US" smtClean="0"/>
              <a:t>‹#›</a:t>
            </a:fld>
            <a:endParaRPr lang="en-US"/>
          </a:p>
        </p:txBody>
      </p:sp>
    </p:spTree>
    <p:extLst>
      <p:ext uri="{BB962C8B-B14F-4D97-AF65-F5344CB8AC3E}">
        <p14:creationId xmlns:p14="http://schemas.microsoft.com/office/powerpoint/2010/main" val="3186138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527F1-85F4-7D1E-7909-12ECD725D0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1C3BCA-AC0A-F1FA-AFCE-7BCB0CAA06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E54082-B977-359C-9E15-80B37B64C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B70A87-DAB5-A390-7459-905E93815DDE}"/>
              </a:ext>
            </a:extLst>
          </p:cNvPr>
          <p:cNvSpPr>
            <a:spLocks noGrp="1"/>
          </p:cNvSpPr>
          <p:nvPr>
            <p:ph type="dt" sz="half" idx="10"/>
          </p:nvPr>
        </p:nvSpPr>
        <p:spPr/>
        <p:txBody>
          <a:bodyPr/>
          <a:lstStyle/>
          <a:p>
            <a:fld id="{D01E1B4C-87F2-4625-987E-B9205DB61C60}" type="datetimeFigureOut">
              <a:rPr lang="en-US" smtClean="0"/>
              <a:t>10/14/25</a:t>
            </a:fld>
            <a:endParaRPr lang="en-US"/>
          </a:p>
        </p:txBody>
      </p:sp>
      <p:sp>
        <p:nvSpPr>
          <p:cNvPr id="6" name="Footer Placeholder 5">
            <a:extLst>
              <a:ext uri="{FF2B5EF4-FFF2-40B4-BE49-F238E27FC236}">
                <a16:creationId xmlns:a16="http://schemas.microsoft.com/office/drawing/2014/main" id="{DBA6A86D-7B23-4C72-73FF-2824E39A7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E8E68-7B26-84B8-6071-844AEF90F602}"/>
              </a:ext>
            </a:extLst>
          </p:cNvPr>
          <p:cNvSpPr>
            <a:spLocks noGrp="1"/>
          </p:cNvSpPr>
          <p:nvPr>
            <p:ph type="sldNum" sz="quarter" idx="12"/>
          </p:nvPr>
        </p:nvSpPr>
        <p:spPr/>
        <p:txBody>
          <a:bodyPr/>
          <a:lstStyle/>
          <a:p>
            <a:fld id="{734E0694-64DE-4DB1-82B0-DD51B36F9278}" type="slidenum">
              <a:rPr lang="en-US" smtClean="0"/>
              <a:t>‹#›</a:t>
            </a:fld>
            <a:endParaRPr lang="en-US"/>
          </a:p>
        </p:txBody>
      </p:sp>
    </p:spTree>
    <p:extLst>
      <p:ext uri="{BB962C8B-B14F-4D97-AF65-F5344CB8AC3E}">
        <p14:creationId xmlns:p14="http://schemas.microsoft.com/office/powerpoint/2010/main" val="1415086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B4DA1-52A1-B4C8-4186-53D155831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B65A4E-6624-A2FE-FD6E-77D259565D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1B09BF-CFD0-3745-BD15-9EDE51098A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E1B4C-87F2-4625-987E-B9205DB61C60}" type="datetimeFigureOut">
              <a:rPr lang="en-US" smtClean="0"/>
              <a:t>10/14/25</a:t>
            </a:fld>
            <a:endParaRPr lang="en-US"/>
          </a:p>
        </p:txBody>
      </p:sp>
      <p:sp>
        <p:nvSpPr>
          <p:cNvPr id="5" name="Footer Placeholder 4">
            <a:extLst>
              <a:ext uri="{FF2B5EF4-FFF2-40B4-BE49-F238E27FC236}">
                <a16:creationId xmlns:a16="http://schemas.microsoft.com/office/drawing/2014/main" id="{0BD79FC5-25B6-1DA2-149A-2133B20BA8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31AA49D-346F-2419-F828-126BFC4FB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E0694-64DE-4DB1-82B0-DD51B36F9278}" type="slidenum">
              <a:rPr lang="en-US" smtClean="0"/>
              <a:t>‹#›</a:t>
            </a:fld>
            <a:endParaRPr lang="en-US"/>
          </a:p>
        </p:txBody>
      </p:sp>
    </p:spTree>
    <p:extLst>
      <p:ext uri="{BB962C8B-B14F-4D97-AF65-F5344CB8AC3E}">
        <p14:creationId xmlns:p14="http://schemas.microsoft.com/office/powerpoint/2010/main" val="16220211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D602-72CE-8079-D1D1-4037BF099F0C}"/>
              </a:ext>
            </a:extLst>
          </p:cNvPr>
          <p:cNvSpPr>
            <a:spLocks noGrp="1"/>
          </p:cNvSpPr>
          <p:nvPr>
            <p:ph type="ctrTitle"/>
          </p:nvPr>
        </p:nvSpPr>
        <p:spPr/>
        <p:txBody>
          <a:bodyPr/>
          <a:lstStyle/>
          <a:p>
            <a:r>
              <a:rPr lang="en-US" dirty="0"/>
              <a:t>  Diné (Navajo) and Southern Paiute</a:t>
            </a:r>
          </a:p>
        </p:txBody>
      </p:sp>
      <p:sp>
        <p:nvSpPr>
          <p:cNvPr id="4" name="Subtitle 3">
            <a:extLst>
              <a:ext uri="{FF2B5EF4-FFF2-40B4-BE49-F238E27FC236}">
                <a16:creationId xmlns:a16="http://schemas.microsoft.com/office/drawing/2014/main" id="{71AAF059-AD2C-6C84-5839-C56F1E084D7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4746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0A647CA-0867-4F82-D186-AA55829975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0383" y="1472159"/>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0761145-33AC-F871-5BFE-43B86268B2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46726" y="1386673"/>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6FCEFE-7114-7F4E-F749-0DD5CA133B7F}"/>
              </a:ext>
            </a:extLst>
          </p:cNvPr>
          <p:cNvSpPr txBox="1"/>
          <p:nvPr/>
        </p:nvSpPr>
        <p:spPr>
          <a:xfrm>
            <a:off x="703385" y="934497"/>
            <a:ext cx="4182042" cy="369332"/>
          </a:xfrm>
          <a:prstGeom prst="rect">
            <a:avLst/>
          </a:prstGeom>
          <a:noFill/>
        </p:spPr>
        <p:txBody>
          <a:bodyPr wrap="none" rtlCol="0">
            <a:spAutoFit/>
          </a:bodyPr>
          <a:lstStyle/>
          <a:p>
            <a:r>
              <a:rPr lang="en-US" dirty="0"/>
              <a:t>First Phase Ute-Style Chief Blanket, c. 1850</a:t>
            </a:r>
          </a:p>
        </p:txBody>
      </p:sp>
      <p:sp>
        <p:nvSpPr>
          <p:cNvPr id="3" name="TextBox 2">
            <a:extLst>
              <a:ext uri="{FF2B5EF4-FFF2-40B4-BE49-F238E27FC236}">
                <a16:creationId xmlns:a16="http://schemas.microsoft.com/office/drawing/2014/main" id="{5796B73D-C92B-ABA6-1B79-A5D78D7BF37F}"/>
              </a:ext>
            </a:extLst>
          </p:cNvPr>
          <p:cNvSpPr txBox="1"/>
          <p:nvPr/>
        </p:nvSpPr>
        <p:spPr>
          <a:xfrm>
            <a:off x="6652008" y="594527"/>
            <a:ext cx="3054699" cy="646331"/>
          </a:xfrm>
          <a:prstGeom prst="rect">
            <a:avLst/>
          </a:prstGeom>
          <a:noFill/>
        </p:spPr>
        <p:txBody>
          <a:bodyPr wrap="square" rtlCol="0">
            <a:spAutoFit/>
          </a:bodyPr>
          <a:lstStyle/>
          <a:p>
            <a:r>
              <a:rPr lang="en-US" dirty="0"/>
              <a:t>Second Phase Chief Blanket, </a:t>
            </a:r>
          </a:p>
          <a:p>
            <a:r>
              <a:rPr lang="en-US" dirty="0"/>
              <a:t>c. 1860-1865 </a:t>
            </a:r>
          </a:p>
        </p:txBody>
      </p:sp>
      <p:sp>
        <p:nvSpPr>
          <p:cNvPr id="4" name="TextBox 3">
            <a:extLst>
              <a:ext uri="{FF2B5EF4-FFF2-40B4-BE49-F238E27FC236}">
                <a16:creationId xmlns:a16="http://schemas.microsoft.com/office/drawing/2014/main" id="{FA592EA2-34A0-1C9C-0B31-C063E5BB9875}"/>
              </a:ext>
            </a:extLst>
          </p:cNvPr>
          <p:cNvSpPr txBox="1"/>
          <p:nvPr/>
        </p:nvSpPr>
        <p:spPr>
          <a:xfrm>
            <a:off x="530432" y="6283645"/>
            <a:ext cx="713657" cy="369332"/>
          </a:xfrm>
          <a:prstGeom prst="rect">
            <a:avLst/>
          </a:prstGeom>
          <a:noFill/>
        </p:spPr>
        <p:txBody>
          <a:bodyPr wrap="none" rtlCol="0">
            <a:spAutoFit/>
          </a:bodyPr>
          <a:lstStyle/>
          <a:p>
            <a:r>
              <a:rPr lang="en-US" dirty="0"/>
              <a:t>245Bl</a:t>
            </a:r>
          </a:p>
        </p:txBody>
      </p:sp>
      <p:sp>
        <p:nvSpPr>
          <p:cNvPr id="5" name="TextBox 4">
            <a:extLst>
              <a:ext uri="{FF2B5EF4-FFF2-40B4-BE49-F238E27FC236}">
                <a16:creationId xmlns:a16="http://schemas.microsoft.com/office/drawing/2014/main" id="{E086F636-B0B1-2BA5-C5A7-FE4160B95DBD}"/>
              </a:ext>
            </a:extLst>
          </p:cNvPr>
          <p:cNvSpPr txBox="1"/>
          <p:nvPr/>
        </p:nvSpPr>
        <p:spPr>
          <a:xfrm>
            <a:off x="6451042" y="6348959"/>
            <a:ext cx="713657" cy="369332"/>
          </a:xfrm>
          <a:prstGeom prst="rect">
            <a:avLst/>
          </a:prstGeom>
          <a:noFill/>
        </p:spPr>
        <p:txBody>
          <a:bodyPr wrap="none" rtlCol="0">
            <a:spAutoFit/>
          </a:bodyPr>
          <a:lstStyle/>
          <a:p>
            <a:r>
              <a:rPr lang="en-US" dirty="0"/>
              <a:t>216Bl</a:t>
            </a:r>
          </a:p>
        </p:txBody>
      </p:sp>
    </p:spTree>
    <p:extLst>
      <p:ext uri="{BB962C8B-B14F-4D97-AF65-F5344CB8AC3E}">
        <p14:creationId xmlns:p14="http://schemas.microsoft.com/office/powerpoint/2010/main" val="1011934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427B6E-BFBB-35FE-50B2-A475C1A9A8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1662" y="241160"/>
            <a:ext cx="4518827" cy="5305530"/>
          </a:xfrm>
          <a:prstGeom prst="rect">
            <a:avLst/>
          </a:prstGeom>
        </p:spPr>
      </p:pic>
      <p:sp>
        <p:nvSpPr>
          <p:cNvPr id="2" name="TextBox 1">
            <a:extLst>
              <a:ext uri="{FF2B5EF4-FFF2-40B4-BE49-F238E27FC236}">
                <a16:creationId xmlns:a16="http://schemas.microsoft.com/office/drawing/2014/main" id="{1725732B-0267-4C15-500E-1CC9EE824511}"/>
              </a:ext>
            </a:extLst>
          </p:cNvPr>
          <p:cNvSpPr txBox="1"/>
          <p:nvPr/>
        </p:nvSpPr>
        <p:spPr>
          <a:xfrm>
            <a:off x="4099107" y="984738"/>
            <a:ext cx="5526898" cy="1200329"/>
          </a:xfrm>
          <a:prstGeom prst="rect">
            <a:avLst/>
          </a:prstGeom>
          <a:noFill/>
        </p:spPr>
        <p:txBody>
          <a:bodyPr wrap="none" rtlCol="0">
            <a:spAutoFit/>
          </a:bodyPr>
          <a:lstStyle/>
          <a:p>
            <a:r>
              <a:rPr lang="en-US" dirty="0"/>
              <a:t>Poncho, 1840-1860 </a:t>
            </a:r>
          </a:p>
          <a:p>
            <a:r>
              <a:rPr lang="en-US" dirty="0"/>
              <a:t>As with wearing blankets, Navajo ponchos were</a:t>
            </a:r>
          </a:p>
          <a:p>
            <a:r>
              <a:rPr lang="en-US" dirty="0"/>
              <a:t>prized. With tight weaves and lanolin from sheep wool,</a:t>
            </a:r>
          </a:p>
          <a:p>
            <a:r>
              <a:rPr lang="en-US" dirty="0"/>
              <a:t>they were warm and had good water-repellent qualities. </a:t>
            </a:r>
          </a:p>
        </p:txBody>
      </p:sp>
      <p:sp>
        <p:nvSpPr>
          <p:cNvPr id="4" name="TextBox 3">
            <a:extLst>
              <a:ext uri="{FF2B5EF4-FFF2-40B4-BE49-F238E27FC236}">
                <a16:creationId xmlns:a16="http://schemas.microsoft.com/office/drawing/2014/main" id="{0A0B2CB9-F678-7711-7EC1-08C7BDE7C413}"/>
              </a:ext>
            </a:extLst>
          </p:cNvPr>
          <p:cNvSpPr txBox="1"/>
          <p:nvPr/>
        </p:nvSpPr>
        <p:spPr>
          <a:xfrm>
            <a:off x="663191" y="5998866"/>
            <a:ext cx="713657" cy="369332"/>
          </a:xfrm>
          <a:prstGeom prst="rect">
            <a:avLst/>
          </a:prstGeom>
          <a:noFill/>
        </p:spPr>
        <p:txBody>
          <a:bodyPr wrap="none" rtlCol="0">
            <a:spAutoFit/>
          </a:bodyPr>
          <a:lstStyle/>
          <a:p>
            <a:r>
              <a:rPr lang="en-US" dirty="0"/>
              <a:t>231Bl</a:t>
            </a:r>
          </a:p>
        </p:txBody>
      </p:sp>
      <p:sp>
        <p:nvSpPr>
          <p:cNvPr id="5" name="TextBox 4">
            <a:extLst>
              <a:ext uri="{FF2B5EF4-FFF2-40B4-BE49-F238E27FC236}">
                <a16:creationId xmlns:a16="http://schemas.microsoft.com/office/drawing/2014/main" id="{789FF9D4-55AE-90F5-36CF-747946267B32}"/>
              </a:ext>
            </a:extLst>
          </p:cNvPr>
          <p:cNvSpPr txBox="1"/>
          <p:nvPr/>
        </p:nvSpPr>
        <p:spPr>
          <a:xfrm>
            <a:off x="5404789" y="2672861"/>
            <a:ext cx="6377195" cy="3139321"/>
          </a:xfrm>
          <a:prstGeom prst="rect">
            <a:avLst/>
          </a:prstGeom>
          <a:noFill/>
        </p:spPr>
        <p:txBody>
          <a:bodyPr wrap="none" rtlCol="0">
            <a:spAutoFit/>
          </a:bodyPr>
          <a:lstStyle/>
          <a:p>
            <a:r>
              <a:rPr lang="en-US" dirty="0"/>
              <a:t>Bosque Redondo</a:t>
            </a:r>
          </a:p>
          <a:p>
            <a:r>
              <a:rPr lang="en-US" dirty="0"/>
              <a:t>The times of tragedy Sierra Ornelas referred to included the</a:t>
            </a:r>
          </a:p>
          <a:p>
            <a:r>
              <a:rPr lang="en-US" dirty="0"/>
              <a:t>1864 genocidal, scorched earth policy that drove the Navajo </a:t>
            </a:r>
          </a:p>
          <a:p>
            <a:r>
              <a:rPr lang="en-US" dirty="0"/>
              <a:t>on a forced marches from their homeland to southern New</a:t>
            </a:r>
          </a:p>
          <a:p>
            <a:r>
              <a:rPr lang="en-US" dirty="0"/>
              <a:t> Mexico more than 300 miles away at Fort Sumner, the Bosque </a:t>
            </a:r>
          </a:p>
          <a:p>
            <a:r>
              <a:rPr lang="en-US" dirty="0"/>
              <a:t>Redondo. In 1868, a treaty returned the Navajo to a much</a:t>
            </a:r>
          </a:p>
          <a:p>
            <a:r>
              <a:rPr lang="en-US" dirty="0"/>
              <a:t>diminished reservation home, approximately 10% of the land they</a:t>
            </a:r>
          </a:p>
          <a:p>
            <a:r>
              <a:rPr lang="en-US" dirty="0"/>
              <a:t>once occupied. </a:t>
            </a:r>
          </a:p>
          <a:p>
            <a:endParaRPr lang="en-US" dirty="0"/>
          </a:p>
          <a:p>
            <a:endParaRPr lang="en-US" dirty="0"/>
          </a:p>
          <a:p>
            <a:endParaRPr lang="en-US" dirty="0"/>
          </a:p>
        </p:txBody>
      </p:sp>
    </p:spTree>
    <p:extLst>
      <p:ext uri="{BB962C8B-B14F-4D97-AF65-F5344CB8AC3E}">
        <p14:creationId xmlns:p14="http://schemas.microsoft.com/office/powerpoint/2010/main" val="2798259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5EAB53-F762-7E71-F776-542649BE2F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1886" y="1014883"/>
            <a:ext cx="4421274" cy="5556739"/>
          </a:xfrm>
          <a:prstGeom prst="rect">
            <a:avLst/>
          </a:prstGeom>
        </p:spPr>
      </p:pic>
      <p:sp>
        <p:nvSpPr>
          <p:cNvPr id="2" name="TextBox 1">
            <a:extLst>
              <a:ext uri="{FF2B5EF4-FFF2-40B4-BE49-F238E27FC236}">
                <a16:creationId xmlns:a16="http://schemas.microsoft.com/office/drawing/2014/main" id="{A65C8305-3B2D-C2B6-5A64-145474E25E36}"/>
              </a:ext>
            </a:extLst>
          </p:cNvPr>
          <p:cNvSpPr txBox="1"/>
          <p:nvPr/>
        </p:nvSpPr>
        <p:spPr>
          <a:xfrm>
            <a:off x="954593" y="713433"/>
            <a:ext cx="3560975" cy="369332"/>
          </a:xfrm>
          <a:prstGeom prst="rect">
            <a:avLst/>
          </a:prstGeom>
          <a:noFill/>
        </p:spPr>
        <p:txBody>
          <a:bodyPr wrap="none" rtlCol="0">
            <a:spAutoFit/>
          </a:bodyPr>
          <a:lstStyle/>
          <a:p>
            <a:r>
              <a:rPr lang="en-US" dirty="0"/>
              <a:t>Germantown Eyedazzler, 1875-1880</a:t>
            </a:r>
          </a:p>
        </p:txBody>
      </p:sp>
      <p:sp>
        <p:nvSpPr>
          <p:cNvPr id="5" name="TextBox 4">
            <a:extLst>
              <a:ext uri="{FF2B5EF4-FFF2-40B4-BE49-F238E27FC236}">
                <a16:creationId xmlns:a16="http://schemas.microsoft.com/office/drawing/2014/main" id="{33E03211-47A5-F182-45C9-EAF0B5AA8EAD}"/>
              </a:ext>
            </a:extLst>
          </p:cNvPr>
          <p:cNvSpPr txBox="1"/>
          <p:nvPr/>
        </p:nvSpPr>
        <p:spPr>
          <a:xfrm>
            <a:off x="4943789" y="6360607"/>
            <a:ext cx="713657" cy="369332"/>
          </a:xfrm>
          <a:prstGeom prst="rect">
            <a:avLst/>
          </a:prstGeom>
          <a:noFill/>
        </p:spPr>
        <p:txBody>
          <a:bodyPr wrap="none" rtlCol="0">
            <a:spAutoFit/>
          </a:bodyPr>
          <a:lstStyle/>
          <a:p>
            <a:r>
              <a:rPr lang="en-US" dirty="0"/>
              <a:t>219Bl</a:t>
            </a:r>
          </a:p>
        </p:txBody>
      </p:sp>
      <p:sp>
        <p:nvSpPr>
          <p:cNvPr id="7" name="TextBox 6">
            <a:extLst>
              <a:ext uri="{FF2B5EF4-FFF2-40B4-BE49-F238E27FC236}">
                <a16:creationId xmlns:a16="http://schemas.microsoft.com/office/drawing/2014/main" id="{52E20562-A78D-6B32-44C2-9EABA0E83FD6}"/>
              </a:ext>
            </a:extLst>
          </p:cNvPr>
          <p:cNvSpPr txBox="1"/>
          <p:nvPr/>
        </p:nvSpPr>
        <p:spPr>
          <a:xfrm>
            <a:off x="4943789" y="1487156"/>
            <a:ext cx="6016311" cy="4524315"/>
          </a:xfrm>
          <a:prstGeom prst="rect">
            <a:avLst/>
          </a:prstGeom>
          <a:noFill/>
        </p:spPr>
        <p:txBody>
          <a:bodyPr wrap="square" rtlCol="0">
            <a:spAutoFit/>
          </a:bodyPr>
          <a:lstStyle/>
          <a:p>
            <a:r>
              <a:rPr lang="en-US" sz="2400" dirty="0"/>
              <a:t>Trading posts and government supplied annuity goods included commercial wool that had already been introduced during imprisonment at the Bosque Redondo.</a:t>
            </a:r>
          </a:p>
          <a:p>
            <a:r>
              <a:rPr lang="en-US" sz="2400" dirty="0"/>
              <a:t> The sheep flocks had been decimated during</a:t>
            </a:r>
          </a:p>
          <a:p>
            <a:r>
              <a:rPr lang="en-US" sz="2400" dirty="0"/>
              <a:t>imprisonment, so new breeds of sheep were introduced. Also, weavers had been introduced to new design patterns based on Hispanic design during imprisonment. </a:t>
            </a:r>
          </a:p>
          <a:p>
            <a:endParaRPr lang="en-US" sz="2400" dirty="0"/>
          </a:p>
          <a:p>
            <a:r>
              <a:rPr lang="en-US" sz="2400" dirty="0"/>
              <a:t>You can see the </a:t>
            </a:r>
            <a:r>
              <a:rPr lang="en-US" sz="2400" i="1" dirty="0"/>
              <a:t>Color Riot </a:t>
            </a:r>
            <a:r>
              <a:rPr lang="en-US" sz="2400" dirty="0"/>
              <a:t>catalogue if you want more discussion of the period. </a:t>
            </a:r>
          </a:p>
        </p:txBody>
      </p:sp>
    </p:spTree>
    <p:extLst>
      <p:ext uri="{BB962C8B-B14F-4D97-AF65-F5344CB8AC3E}">
        <p14:creationId xmlns:p14="http://schemas.microsoft.com/office/powerpoint/2010/main" val="2193087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122" name="Picture 2" descr="File: '0117708b'">
            <a:extLst>
              <a:ext uri="{FF2B5EF4-FFF2-40B4-BE49-F238E27FC236}">
                <a16:creationId xmlns:a16="http://schemas.microsoft.com/office/drawing/2014/main" id="{ABC7522B-F461-6855-60B0-4D82EA6AD26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1282700"/>
            <a:ext cx="6327509" cy="44805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18AE23-2347-F8AA-0E10-6B6D2C8A3B50}"/>
              </a:ext>
            </a:extLst>
          </p:cNvPr>
          <p:cNvSpPr txBox="1"/>
          <p:nvPr/>
        </p:nvSpPr>
        <p:spPr>
          <a:xfrm>
            <a:off x="6851560" y="1519706"/>
            <a:ext cx="3841839" cy="4154984"/>
          </a:xfrm>
          <a:prstGeom prst="rect">
            <a:avLst/>
          </a:prstGeom>
          <a:noFill/>
        </p:spPr>
        <p:txBody>
          <a:bodyPr wrap="square" rtlCol="0">
            <a:spAutoFit/>
          </a:bodyPr>
          <a:lstStyle/>
          <a:p>
            <a:r>
              <a:rPr lang="en-US" sz="2400" dirty="0"/>
              <a:t>Hosteen Klah, Whirling Logs, c. 1921. From the Night Chant and thought to be </a:t>
            </a:r>
            <a:r>
              <a:rPr lang="en-US" sz="2400" dirty="0" err="1"/>
              <a:t>Klah’s</a:t>
            </a:r>
            <a:r>
              <a:rPr lang="en-US" sz="2400" dirty="0"/>
              <a:t> first depiction of a sandpainting. This is difficult to see, but another chance to point out the four sacred plants. The Mountain Sheep Gods flank the main design carrying sacks of black clouds on their backs. </a:t>
            </a:r>
          </a:p>
        </p:txBody>
      </p:sp>
    </p:spTree>
    <p:extLst>
      <p:ext uri="{BB962C8B-B14F-4D97-AF65-F5344CB8AC3E}">
        <p14:creationId xmlns:p14="http://schemas.microsoft.com/office/powerpoint/2010/main" val="250091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6CA4ED5-D7E2-893F-2A98-0F06755D179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6BFB752-D68C-F48C-630B-EB3041919CAE}"/>
              </a:ext>
            </a:extLst>
          </p:cNvPr>
          <p:cNvSpPr txBox="1"/>
          <p:nvPr/>
        </p:nvSpPr>
        <p:spPr>
          <a:xfrm>
            <a:off x="5397500" y="1143000"/>
            <a:ext cx="6529929" cy="3108543"/>
          </a:xfrm>
          <a:prstGeom prst="rect">
            <a:avLst/>
          </a:prstGeom>
          <a:noFill/>
        </p:spPr>
        <p:txBody>
          <a:bodyPr wrap="none" rtlCol="0">
            <a:spAutoFit/>
          </a:bodyPr>
          <a:lstStyle/>
          <a:p>
            <a:r>
              <a:rPr lang="en-US" sz="2800" dirty="0"/>
              <a:t>Dress, c. 1870, 181Bl</a:t>
            </a:r>
          </a:p>
          <a:p>
            <a:r>
              <a:rPr lang="en-US" sz="2800" dirty="0"/>
              <a:t>Manta, c. 1860, 156Bl</a:t>
            </a:r>
          </a:p>
          <a:p>
            <a:endParaRPr lang="en-US" sz="2800" dirty="0"/>
          </a:p>
          <a:p>
            <a:r>
              <a:rPr lang="en-US" sz="2800" dirty="0"/>
              <a:t>The Ornelas family review of textiles </a:t>
            </a:r>
          </a:p>
          <a:p>
            <a:r>
              <a:rPr lang="en-US" sz="2800" dirty="0"/>
              <a:t>determined that this dress was a maternity </a:t>
            </a:r>
          </a:p>
          <a:p>
            <a:r>
              <a:rPr lang="en-US" sz="2800" dirty="0"/>
              <a:t>dress based upon lack of belt wear and </a:t>
            </a:r>
          </a:p>
          <a:p>
            <a:r>
              <a:rPr lang="en-US" sz="2800" dirty="0"/>
              <a:t>uneven length of panels. </a:t>
            </a:r>
          </a:p>
        </p:txBody>
      </p:sp>
    </p:spTree>
    <p:extLst>
      <p:ext uri="{BB962C8B-B14F-4D97-AF65-F5344CB8AC3E}">
        <p14:creationId xmlns:p14="http://schemas.microsoft.com/office/powerpoint/2010/main" val="714307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357070-9073-072B-01B7-51C5E736CFB7}"/>
              </a:ext>
            </a:extLst>
          </p:cNvPr>
          <p:cNvSpPr txBox="1"/>
          <p:nvPr/>
        </p:nvSpPr>
        <p:spPr>
          <a:xfrm>
            <a:off x="4963885" y="221064"/>
            <a:ext cx="6189785" cy="4801314"/>
          </a:xfrm>
          <a:prstGeom prst="rect">
            <a:avLst/>
          </a:prstGeom>
          <a:noFill/>
        </p:spPr>
        <p:txBody>
          <a:bodyPr wrap="square" rtlCol="0">
            <a:spAutoFit/>
          </a:bodyPr>
          <a:lstStyle/>
          <a:p>
            <a:pPr marL="0" marR="0">
              <a:spcBef>
                <a:spcPts val="0"/>
              </a:spcBef>
              <a:spcAft>
                <a:spcPts val="0"/>
              </a:spcAft>
            </a:pPr>
            <a:r>
              <a:rPr lang="en-US" sz="1800" i="1" dirty="0">
                <a:effectLst/>
                <a:latin typeface="Calabri"/>
                <a:ea typeface="Times New Roman" panose="02020603050405020304" pitchFamily="18" charset="0"/>
              </a:rPr>
              <a:t>My grandma always wore skirts, pretty velvet blouses and all her jewelry.  She’d be herding sheep, and you could see her pins flashing and hear her necklace jingling against her conchos or silver buttons.  As a traditional person you’re always supposed to look presentable for the sun to greet you.</a:t>
            </a:r>
          </a:p>
          <a:p>
            <a:pPr marL="0" marR="0">
              <a:spcBef>
                <a:spcPts val="0"/>
              </a:spcBef>
              <a:spcAft>
                <a:spcPts val="0"/>
              </a:spcAft>
            </a:pPr>
            <a:r>
              <a:rPr lang="en-US" sz="1800" dirty="0">
                <a:effectLst/>
                <a:latin typeface="Calabri"/>
                <a:ea typeface="Times New Roman" panose="02020603050405020304" pitchFamily="18" charset="0"/>
              </a:rPr>
              <a:t>Rena Martin, 2003</a:t>
            </a:r>
          </a:p>
          <a:p>
            <a:pPr marL="0" marR="0">
              <a:spcBef>
                <a:spcPts val="0"/>
              </a:spcBef>
              <a:spcAft>
                <a:spcPts val="0"/>
              </a:spcAft>
            </a:pPr>
            <a:endParaRPr lang="en-US" dirty="0">
              <a:latin typeface="Calabri"/>
              <a:ea typeface="Times New Roman" panose="02020603050405020304" pitchFamily="18" charset="0"/>
            </a:endParaRPr>
          </a:p>
          <a:p>
            <a:pPr marL="0" marR="0">
              <a:spcBef>
                <a:spcPts val="0"/>
              </a:spcBef>
              <a:spcAft>
                <a:spcPts val="0"/>
              </a:spcAft>
            </a:pPr>
            <a:r>
              <a:rPr lang="en-US" sz="1800" dirty="0">
                <a:effectLst/>
                <a:latin typeface="Calabri"/>
                <a:ea typeface="Times New Roman" panose="02020603050405020304" pitchFamily="18" charset="0"/>
              </a:rPr>
              <a:t>We also have some men’s clothing with pants of buckskin, made in the late 1800s. </a:t>
            </a:r>
          </a:p>
          <a:p>
            <a:pPr marL="0" marR="0">
              <a:spcBef>
                <a:spcPts val="0"/>
              </a:spcBef>
              <a:spcAft>
                <a:spcPts val="0"/>
              </a:spcAft>
            </a:pPr>
            <a:r>
              <a:rPr lang="en-US" dirty="0">
                <a:latin typeface="Calabri"/>
                <a:ea typeface="Times New Roman" panose="02020603050405020304" pitchFamily="18" charset="0"/>
              </a:rPr>
              <a:t>After the Bosque Redondo, women’s dress styles changed to versions of Anglo women’s style. Blouse, c. 1905; Skirt is c. 1954.</a:t>
            </a:r>
            <a:endParaRPr lang="en-US" sz="1800" dirty="0">
              <a:effectLst/>
              <a:latin typeface="Calabri"/>
              <a:ea typeface="Times New Roman" panose="02020603050405020304" pitchFamily="18" charset="0"/>
            </a:endParaRPr>
          </a:p>
          <a:p>
            <a:pPr marL="0" marR="0">
              <a:spcBef>
                <a:spcPts val="0"/>
              </a:spcBef>
              <a:spcAft>
                <a:spcPts val="0"/>
              </a:spcAft>
            </a:pPr>
            <a:endParaRPr lang="en-US" dirty="0">
              <a:latin typeface="Calabri"/>
              <a:ea typeface="Times New Roman" panose="02020603050405020304" pitchFamily="18" charset="0"/>
            </a:endParaRPr>
          </a:p>
          <a:p>
            <a:pPr marL="0" marR="0">
              <a:spcBef>
                <a:spcPts val="0"/>
              </a:spcBef>
              <a:spcAft>
                <a:spcPts val="0"/>
              </a:spcAft>
            </a:pPr>
            <a:r>
              <a:rPr lang="en-US" sz="1800" dirty="0">
                <a:effectLst/>
                <a:latin typeface="Calabri"/>
                <a:ea typeface="Times New Roman" panose="02020603050405020304" pitchFamily="18" charset="0"/>
              </a:rPr>
              <a:t>The basket was woven c. 1900 with a Spider Woman’s cross design.</a:t>
            </a:r>
          </a:p>
          <a:p>
            <a:pPr marL="0" marR="0">
              <a:spcBef>
                <a:spcPts val="0"/>
              </a:spcBef>
              <a:spcAft>
                <a:spcPts val="0"/>
              </a:spcAft>
            </a:pPr>
            <a:endParaRPr lang="en-US" sz="1800" dirty="0">
              <a:effectLst/>
              <a:latin typeface="Calabri"/>
              <a:ea typeface="Times New Roman" panose="02020603050405020304" pitchFamily="18" charset="0"/>
            </a:endParaRPr>
          </a:p>
          <a:p>
            <a:pPr marL="0" marR="0">
              <a:spcBef>
                <a:spcPts val="0"/>
              </a:spcBef>
              <a:spcAft>
                <a:spcPts val="0"/>
              </a:spcAft>
            </a:pPr>
            <a:r>
              <a:rPr lang="en-US" sz="1800" dirty="0">
                <a:effectLst/>
                <a:latin typeface="Calabri"/>
                <a:ea typeface="Times New Roman" panose="02020603050405020304" pitchFamily="18" charset="0"/>
              </a:rPr>
              <a:t> </a:t>
            </a:r>
          </a:p>
          <a:p>
            <a:pPr marL="0" marR="0">
              <a:spcBef>
                <a:spcPts val="0"/>
              </a:spcBef>
              <a:spcAft>
                <a:spcPts val="0"/>
              </a:spcAft>
            </a:pPr>
            <a:r>
              <a:rPr lang="en-US" sz="1800" dirty="0">
                <a:effectLst/>
                <a:latin typeface="Calabri"/>
                <a:ea typeface="Times New Roman" panose="02020603050405020304" pitchFamily="18" charset="0"/>
              </a:rPr>
              <a:t> </a:t>
            </a:r>
          </a:p>
        </p:txBody>
      </p:sp>
      <p:pic>
        <p:nvPicPr>
          <p:cNvPr id="6146" name="Picture 2">
            <a:extLst>
              <a:ext uri="{FF2B5EF4-FFF2-40B4-BE49-F238E27FC236}">
                <a16:creationId xmlns:a16="http://schemas.microsoft.com/office/drawing/2014/main" id="{9DE0BFA7-0329-416C-989B-9CB76A25CCC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AA976B5-8A1D-8BA4-7D81-2C684E568F31}"/>
              </a:ext>
            </a:extLst>
          </p:cNvPr>
          <p:cNvSpPr txBox="1"/>
          <p:nvPr/>
        </p:nvSpPr>
        <p:spPr>
          <a:xfrm>
            <a:off x="4963885" y="4129872"/>
            <a:ext cx="5375868" cy="2031325"/>
          </a:xfrm>
          <a:prstGeom prst="rect">
            <a:avLst/>
          </a:prstGeom>
          <a:noFill/>
        </p:spPr>
        <p:txBody>
          <a:bodyPr wrap="square" rtlCol="0">
            <a:spAutoFit/>
          </a:bodyPr>
          <a:lstStyle/>
          <a:p>
            <a:r>
              <a:rPr lang="en-US" dirty="0"/>
              <a:t> Jumping ahead, textiles move into the regional design period of the mid 20th century.                                                                                                         </a:t>
            </a:r>
          </a:p>
          <a:p>
            <a:endParaRPr lang="en-US" dirty="0"/>
          </a:p>
          <a:p>
            <a:r>
              <a:rPr lang="en-US" dirty="0"/>
              <a:t>In the background is a Daisy Taugelchee Two Grey Hills textile, 1960.  Taugelchee was a master weaver who won first prize with this textile at the Gallup Inter-tribal Ceremonial in 1960. </a:t>
            </a:r>
          </a:p>
        </p:txBody>
      </p:sp>
    </p:spTree>
    <p:extLst>
      <p:ext uri="{BB962C8B-B14F-4D97-AF65-F5344CB8AC3E}">
        <p14:creationId xmlns:p14="http://schemas.microsoft.com/office/powerpoint/2010/main" val="695393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1636BC3-E4C6-F0AD-A1DC-0362330F6A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File: '0101410b'">
            <a:extLst>
              <a:ext uri="{FF2B5EF4-FFF2-40B4-BE49-F238E27FC236}">
                <a16:creationId xmlns:a16="http://schemas.microsoft.com/office/drawing/2014/main" id="{8D40FB7A-C80F-CFB4-1254-0679269FCBF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92585" y="92947"/>
            <a:ext cx="2635236" cy="23774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DBC6B6-B7F4-6392-5081-C10E2ECAB5A4}"/>
              </a:ext>
            </a:extLst>
          </p:cNvPr>
          <p:cNvSpPr txBox="1"/>
          <p:nvPr/>
        </p:nvSpPr>
        <p:spPr>
          <a:xfrm>
            <a:off x="7569200" y="393700"/>
            <a:ext cx="4750916" cy="2308324"/>
          </a:xfrm>
          <a:prstGeom prst="rect">
            <a:avLst/>
          </a:prstGeom>
          <a:noFill/>
        </p:spPr>
        <p:txBody>
          <a:bodyPr wrap="none" rtlCol="0">
            <a:spAutoFit/>
          </a:bodyPr>
          <a:lstStyle/>
          <a:p>
            <a:r>
              <a:rPr lang="en-US" dirty="0"/>
              <a:t>The photo of the case shows a variety of</a:t>
            </a:r>
          </a:p>
          <a:p>
            <a:r>
              <a:rPr lang="en-US" dirty="0"/>
              <a:t>baskets from 1897-1910 collected by Richard</a:t>
            </a:r>
          </a:p>
          <a:p>
            <a:r>
              <a:rPr lang="en-US" dirty="0"/>
              <a:t>Wetherill. The design on the basket</a:t>
            </a:r>
          </a:p>
          <a:p>
            <a:r>
              <a:rPr lang="en-US" dirty="0"/>
              <a:t>featured here is usually called a wedding</a:t>
            </a:r>
          </a:p>
          <a:p>
            <a:r>
              <a:rPr lang="en-US" dirty="0"/>
              <a:t>basket design, but it could be used in any </a:t>
            </a:r>
          </a:p>
          <a:p>
            <a:r>
              <a:rPr lang="en-US" dirty="0"/>
              <a:t>ceremony. Its designs are daylight, dark, rainbow</a:t>
            </a:r>
          </a:p>
          <a:p>
            <a:r>
              <a:rPr lang="en-US" dirty="0"/>
              <a:t>dark clouds, mountains and the break is the</a:t>
            </a:r>
          </a:p>
          <a:p>
            <a:r>
              <a:rPr lang="en-US" dirty="0"/>
              <a:t>pathway of consciousness. </a:t>
            </a:r>
          </a:p>
        </p:txBody>
      </p:sp>
      <p:sp>
        <p:nvSpPr>
          <p:cNvPr id="4" name="TextBox 3">
            <a:extLst>
              <a:ext uri="{FF2B5EF4-FFF2-40B4-BE49-F238E27FC236}">
                <a16:creationId xmlns:a16="http://schemas.microsoft.com/office/drawing/2014/main" id="{A2854FDC-4B01-1368-5D7B-8398ED199C2D}"/>
              </a:ext>
            </a:extLst>
          </p:cNvPr>
          <p:cNvSpPr txBox="1"/>
          <p:nvPr/>
        </p:nvSpPr>
        <p:spPr>
          <a:xfrm>
            <a:off x="5024176" y="3225522"/>
            <a:ext cx="7259949" cy="1200329"/>
          </a:xfrm>
          <a:prstGeom prst="rect">
            <a:avLst/>
          </a:prstGeom>
          <a:noFill/>
        </p:spPr>
        <p:txBody>
          <a:bodyPr wrap="square" rtlCol="0">
            <a:spAutoFit/>
          </a:bodyPr>
          <a:lstStyle/>
          <a:p>
            <a:r>
              <a:rPr lang="en-US" dirty="0"/>
              <a:t>The textile is a Storm Pattern by Lillie Touchin, c. 1986, and a Wide Ruins</a:t>
            </a:r>
          </a:p>
          <a:p>
            <a:r>
              <a:rPr lang="en-US" dirty="0"/>
              <a:t>design woven from vegetal-dyed yarns. In front of the Wide </a:t>
            </a:r>
          </a:p>
          <a:p>
            <a:r>
              <a:rPr lang="en-US" dirty="0"/>
              <a:t>Ruins textile, is a Virginia Ballenger dress that is a modern version</a:t>
            </a:r>
          </a:p>
          <a:p>
            <a:r>
              <a:rPr lang="en-US" dirty="0"/>
              <a:t>of the earlier velvet blouse and satin skirt. </a:t>
            </a:r>
          </a:p>
        </p:txBody>
      </p:sp>
    </p:spTree>
    <p:extLst>
      <p:ext uri="{BB962C8B-B14F-4D97-AF65-F5344CB8AC3E}">
        <p14:creationId xmlns:p14="http://schemas.microsoft.com/office/powerpoint/2010/main" val="2850217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5E215D5-0FDF-01E6-5433-741D9D2A59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95D1FE7-933D-2687-3713-11F96E6FA67F}"/>
              </a:ext>
            </a:extLst>
          </p:cNvPr>
          <p:cNvSpPr txBox="1"/>
          <p:nvPr/>
        </p:nvSpPr>
        <p:spPr>
          <a:xfrm>
            <a:off x="5448300" y="863600"/>
            <a:ext cx="6947671" cy="1754326"/>
          </a:xfrm>
          <a:prstGeom prst="rect">
            <a:avLst/>
          </a:prstGeom>
          <a:noFill/>
        </p:spPr>
        <p:txBody>
          <a:bodyPr wrap="none" rtlCol="0">
            <a:spAutoFit/>
          </a:bodyPr>
          <a:lstStyle/>
          <a:p>
            <a:r>
              <a:rPr lang="en-US" dirty="0"/>
              <a:t>A contemporary version of a woman’s dress by Emma Lee, woven in </a:t>
            </a:r>
          </a:p>
          <a:p>
            <a:r>
              <a:rPr lang="en-US" dirty="0"/>
              <a:t>the late 1970s.</a:t>
            </a:r>
          </a:p>
          <a:p>
            <a:endParaRPr lang="en-US" dirty="0"/>
          </a:p>
          <a:p>
            <a:r>
              <a:rPr lang="en-US" dirty="0"/>
              <a:t> It is shown in front of Burntwater-style textile, 1992 by</a:t>
            </a:r>
          </a:p>
          <a:p>
            <a:r>
              <a:rPr lang="en-US" dirty="0"/>
              <a:t>Victoria Keoni. The design is basically a Two Grey Hills design woven in</a:t>
            </a:r>
          </a:p>
          <a:p>
            <a:r>
              <a:rPr lang="en-US" dirty="0"/>
              <a:t>pastel colored yarn.  </a:t>
            </a:r>
          </a:p>
        </p:txBody>
      </p:sp>
    </p:spTree>
    <p:extLst>
      <p:ext uri="{BB962C8B-B14F-4D97-AF65-F5344CB8AC3E}">
        <p14:creationId xmlns:p14="http://schemas.microsoft.com/office/powerpoint/2010/main" val="3437021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1B194C-56F2-CA75-6067-B4A26A31D0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6372" y="0"/>
            <a:ext cx="2581054" cy="3931920"/>
          </a:xfrm>
          <a:prstGeom prst="rect">
            <a:avLst/>
          </a:prstGeom>
        </p:spPr>
      </p:pic>
      <p:sp>
        <p:nvSpPr>
          <p:cNvPr id="3" name="TextBox 2">
            <a:extLst>
              <a:ext uri="{FF2B5EF4-FFF2-40B4-BE49-F238E27FC236}">
                <a16:creationId xmlns:a16="http://schemas.microsoft.com/office/drawing/2014/main" id="{58B57C79-BD01-7687-2252-EE66AE504752}"/>
              </a:ext>
            </a:extLst>
          </p:cNvPr>
          <p:cNvSpPr txBox="1"/>
          <p:nvPr/>
        </p:nvSpPr>
        <p:spPr>
          <a:xfrm>
            <a:off x="3492500" y="482600"/>
            <a:ext cx="8265981" cy="2954655"/>
          </a:xfrm>
          <a:prstGeom prst="rect">
            <a:avLst/>
          </a:prstGeom>
          <a:noFill/>
        </p:spPr>
        <p:txBody>
          <a:bodyPr wrap="none" rtlCol="0">
            <a:spAutoFit/>
          </a:bodyPr>
          <a:lstStyle/>
          <a:p>
            <a:r>
              <a:rPr lang="en-US" sz="2400" dirty="0"/>
              <a:t>Navajo Jewelry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r>
              <a:rPr lang="en-US" sz="1800" i="1" dirty="0">
                <a:effectLst/>
                <a:latin typeface="Calibri" panose="020F0502020204030204" pitchFamily="34" charset="0"/>
                <a:ea typeface="Calibri" panose="020F0502020204030204" pitchFamily="34" charset="0"/>
                <a:cs typeface="Calibri" panose="020F0502020204030204" pitchFamily="34" charset="0"/>
              </a:rPr>
              <a:t>I started wearing turquoise when I was a toddler, and I can’t see myself without it.  </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It makes me feel close to whoever gives it to me.  I feel like I’m with my mother</a:t>
            </a:r>
          </a:p>
          <a:p>
            <a:pPr marL="0" marR="0">
              <a:spcBef>
                <a:spcPts val="0"/>
              </a:spcBef>
              <a:spcAft>
                <a:spcPts val="0"/>
              </a:spcAft>
            </a:pPr>
            <a:r>
              <a:rPr lang="en-US" sz="1800" i="1" dirty="0">
                <a:effectLst/>
                <a:latin typeface="Calibri" panose="020F0502020204030204" pitchFamily="34" charset="0"/>
                <a:ea typeface="Calibri" panose="020F0502020204030204" pitchFamily="34" charset="0"/>
                <a:cs typeface="Calibri" panose="020F0502020204030204" pitchFamily="34" charset="0"/>
              </a:rPr>
              <a:t> when I wear the things she gives me.   </a:t>
            </a:r>
            <a:r>
              <a:rPr lang="en-US" sz="1800" dirty="0">
                <a:effectLst/>
                <a:latin typeface="Calibri" panose="020F0502020204030204" pitchFamily="34" charset="0"/>
                <a:ea typeface="Calibri" panose="020F0502020204030204" pitchFamily="34" charset="0"/>
                <a:cs typeface="Calibri" panose="020F0502020204030204" pitchFamily="34" charset="0"/>
              </a:rPr>
              <a:t>Rena Martin, 2003</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You could draw people’s attention to </a:t>
            </a:r>
            <a:r>
              <a:rPr lang="en-US" dirty="0">
                <a:latin typeface="Calibri" panose="020F0502020204030204" pitchFamily="34" charset="0"/>
                <a:ea typeface="Calibri" panose="020F0502020204030204" pitchFamily="34" charset="0"/>
                <a:cs typeface="Calibri" panose="020F0502020204030204" pitchFamily="34" charset="0"/>
              </a:rPr>
              <a:t>distinctions between Navajo jewelry and the</a:t>
            </a:r>
          </a:p>
          <a:p>
            <a:pPr marL="0" marR="0">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l</a:t>
            </a:r>
            <a:r>
              <a:rPr lang="en-US" sz="1800" dirty="0">
                <a:effectLst/>
                <a:latin typeface="Calibri" panose="020F0502020204030204" pitchFamily="34" charset="0"/>
                <a:ea typeface="Calibri" panose="020F0502020204030204" pitchFamily="34" charset="0"/>
                <a:cs typeface="Calibri" panose="020F0502020204030204" pitchFamily="34" charset="0"/>
              </a:rPr>
              <a:t>apidary work of Pueblo peoples and the overlay of the Hopi jewelers. In the case</a:t>
            </a:r>
          </a:p>
          <a:p>
            <a:pPr marL="0" marR="0">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of Navajo jewelers, they are generally master silversmiths, employing a wide variety of</a:t>
            </a:r>
          </a:p>
          <a:p>
            <a:pPr marL="0" marR="0">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te</a:t>
            </a:r>
            <a:r>
              <a:rPr lang="en-US" sz="1800" dirty="0">
                <a:effectLst/>
                <a:latin typeface="Calibri" panose="020F0502020204030204" pitchFamily="34" charset="0"/>
                <a:ea typeface="Calibri" panose="020F0502020204030204" pitchFamily="34" charset="0"/>
                <a:cs typeface="Calibri" panose="020F0502020204030204" pitchFamily="34" charset="0"/>
              </a:rPr>
              <a:t>chniques and including stone with an emphasis on turquoise. </a:t>
            </a:r>
          </a:p>
          <a:p>
            <a:endParaRPr lang="en-US" dirty="0"/>
          </a:p>
        </p:txBody>
      </p:sp>
    </p:spTree>
    <p:extLst>
      <p:ext uri="{BB962C8B-B14F-4D97-AF65-F5344CB8AC3E}">
        <p14:creationId xmlns:p14="http://schemas.microsoft.com/office/powerpoint/2010/main" val="2832016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31E754-DE6B-972B-27A2-6AAC96B0D6E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5FA322AD-24FF-C664-6229-DC1906C2C3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43163" y="1063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7982B09F-5D88-C878-90A6-767BD18E4AD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15063" y="4111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30C894D-8561-ECA5-8F0E-E1C7DE341CC6}"/>
              </a:ext>
            </a:extLst>
          </p:cNvPr>
          <p:cNvSpPr txBox="1"/>
          <p:nvPr/>
        </p:nvSpPr>
        <p:spPr>
          <a:xfrm>
            <a:off x="241300" y="5130800"/>
            <a:ext cx="11797332" cy="646331"/>
          </a:xfrm>
          <a:prstGeom prst="rect">
            <a:avLst/>
          </a:prstGeom>
          <a:noFill/>
        </p:spPr>
        <p:txBody>
          <a:bodyPr wrap="none" rtlCol="0">
            <a:spAutoFit/>
          </a:bodyPr>
          <a:lstStyle/>
          <a:p>
            <a:r>
              <a:rPr lang="en-US" dirty="0"/>
              <a:t>As is shown in the upper left case, the emphasis on silver does not exclude shaping beads of coral, turquoise and shell into </a:t>
            </a:r>
          </a:p>
          <a:p>
            <a:r>
              <a:rPr lang="en-US" dirty="0" err="1"/>
              <a:t>joclahs</a:t>
            </a:r>
            <a:r>
              <a:rPr lang="en-US" dirty="0"/>
              <a:t> worn as earrings or pendants. </a:t>
            </a:r>
          </a:p>
        </p:txBody>
      </p:sp>
    </p:spTree>
    <p:extLst>
      <p:ext uri="{BB962C8B-B14F-4D97-AF65-F5344CB8AC3E}">
        <p14:creationId xmlns:p14="http://schemas.microsoft.com/office/powerpoint/2010/main" val="35455595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descr="navajo.pdf">
            <a:extLst>
              <a:ext uri="{FF2B5EF4-FFF2-40B4-BE49-F238E27FC236}">
                <a16:creationId xmlns:a16="http://schemas.microsoft.com/office/drawing/2014/main" id="{265532AB-BFD7-0A91-1892-476634AE1C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98625" y="0"/>
            <a:ext cx="8794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369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7FD76BF-D49D-9BAB-3254-100EC0A758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4FB382F-67FA-D737-1424-53341360575F}"/>
              </a:ext>
            </a:extLst>
          </p:cNvPr>
          <p:cNvSpPr txBox="1"/>
          <p:nvPr/>
        </p:nvSpPr>
        <p:spPr>
          <a:xfrm>
            <a:off x="5283200" y="876300"/>
            <a:ext cx="6649321" cy="1569660"/>
          </a:xfrm>
          <a:prstGeom prst="rect">
            <a:avLst/>
          </a:prstGeom>
          <a:noFill/>
        </p:spPr>
        <p:txBody>
          <a:bodyPr wrap="none" rtlCol="0">
            <a:spAutoFit/>
          </a:bodyPr>
          <a:lstStyle/>
          <a:p>
            <a:r>
              <a:rPr lang="en-US" sz="2400" dirty="0"/>
              <a:t>Going back to Rena Martin’s comments about </a:t>
            </a:r>
          </a:p>
          <a:p>
            <a:r>
              <a:rPr lang="en-US" sz="2400" dirty="0"/>
              <a:t>starting to wear jewelry when she was a toddler, </a:t>
            </a:r>
          </a:p>
          <a:p>
            <a:r>
              <a:rPr lang="en-US" sz="2400" dirty="0"/>
              <a:t>you could point out the tiny bracelet, necklace, and </a:t>
            </a:r>
          </a:p>
          <a:p>
            <a:r>
              <a:rPr lang="en-US" sz="2400" dirty="0"/>
              <a:t>bowguard from the early 1900s. </a:t>
            </a:r>
          </a:p>
        </p:txBody>
      </p:sp>
    </p:spTree>
    <p:extLst>
      <p:ext uri="{BB962C8B-B14F-4D97-AF65-F5344CB8AC3E}">
        <p14:creationId xmlns:p14="http://schemas.microsoft.com/office/powerpoint/2010/main" val="1596396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14B1302-4766-D575-7FAF-D62F2CE944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6310A17-25C2-E2A0-BE27-20BC1F1971BA}"/>
              </a:ext>
            </a:extLst>
          </p:cNvPr>
          <p:cNvSpPr txBox="1"/>
          <p:nvPr/>
        </p:nvSpPr>
        <p:spPr>
          <a:xfrm>
            <a:off x="6692900" y="1003300"/>
            <a:ext cx="5470985" cy="2862322"/>
          </a:xfrm>
          <a:prstGeom prst="rect">
            <a:avLst/>
          </a:prstGeom>
          <a:noFill/>
        </p:spPr>
        <p:txBody>
          <a:bodyPr wrap="none" rtlCol="0">
            <a:spAutoFit/>
          </a:bodyPr>
          <a:lstStyle/>
          <a:p>
            <a:r>
              <a:rPr lang="en-US" sz="2000" dirty="0"/>
              <a:t>In addition to jewelry, we included some tools</a:t>
            </a:r>
          </a:p>
          <a:p>
            <a:r>
              <a:rPr lang="en-US" sz="2000" dirty="0"/>
              <a:t>identified by Jesse Monongye. His discussion is </a:t>
            </a:r>
          </a:p>
          <a:p>
            <a:r>
              <a:rPr lang="en-US" sz="2000" dirty="0"/>
              <a:t>included in the touch screen. The top stamp</a:t>
            </a:r>
          </a:p>
          <a:p>
            <a:r>
              <a:rPr lang="en-US" sz="2000" dirty="0"/>
              <a:t>is made from a car or truck axle and used to create</a:t>
            </a:r>
          </a:p>
          <a:p>
            <a:r>
              <a:rPr lang="en-US" sz="2000" dirty="0"/>
              <a:t>the dome of a concho belt. The second stamp is a </a:t>
            </a:r>
          </a:p>
          <a:p>
            <a:r>
              <a:rPr lang="en-US" sz="2000" dirty="0"/>
              <a:t>railroad spike, and the third and fourth stamps are</a:t>
            </a:r>
          </a:p>
          <a:p>
            <a:r>
              <a:rPr lang="en-US" sz="2000" dirty="0"/>
              <a:t>made from files, one of which is a file used on</a:t>
            </a:r>
          </a:p>
          <a:p>
            <a:r>
              <a:rPr lang="en-US" sz="2000" dirty="0"/>
              <a:t>horses’ hooves. They would be used to make</a:t>
            </a:r>
          </a:p>
          <a:p>
            <a:r>
              <a:rPr lang="en-US" sz="2000" dirty="0"/>
              <a:t>concho belts.</a:t>
            </a:r>
          </a:p>
        </p:txBody>
      </p:sp>
    </p:spTree>
    <p:extLst>
      <p:ext uri="{BB962C8B-B14F-4D97-AF65-F5344CB8AC3E}">
        <p14:creationId xmlns:p14="http://schemas.microsoft.com/office/powerpoint/2010/main" val="1761037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8082FB7-C47A-D870-75DE-B6CAC5B696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CBFAC91-0DE2-258B-FE9D-CFCA306E0EC5}"/>
              </a:ext>
            </a:extLst>
          </p:cNvPr>
          <p:cNvSpPr txBox="1"/>
          <p:nvPr/>
        </p:nvSpPr>
        <p:spPr>
          <a:xfrm>
            <a:off x="6934200" y="1409700"/>
            <a:ext cx="5053178" cy="923330"/>
          </a:xfrm>
          <a:prstGeom prst="rect">
            <a:avLst/>
          </a:prstGeom>
          <a:noFill/>
        </p:spPr>
        <p:txBody>
          <a:bodyPr wrap="none" rtlCol="0">
            <a:spAutoFit/>
          </a:bodyPr>
          <a:lstStyle/>
          <a:p>
            <a:r>
              <a:rPr lang="en-US" dirty="0"/>
              <a:t>In the final section of Navajo silverwork, you</a:t>
            </a:r>
          </a:p>
          <a:p>
            <a:r>
              <a:rPr lang="en-US" dirty="0"/>
              <a:t>Have recent pieces that continue to innovate design</a:t>
            </a:r>
          </a:p>
          <a:p>
            <a:r>
              <a:rPr lang="en-US" dirty="0"/>
              <a:t>and materials.</a:t>
            </a:r>
          </a:p>
        </p:txBody>
      </p:sp>
      <p:pic>
        <p:nvPicPr>
          <p:cNvPr id="5122" name="Picture 2" descr="File: 'Z0010518'">
            <a:extLst>
              <a:ext uri="{FF2B5EF4-FFF2-40B4-BE49-F238E27FC236}">
                <a16:creationId xmlns:a16="http://schemas.microsoft.com/office/drawing/2014/main" id="{09714619-E7C8-1FFB-082A-BC28FF6492E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86960" y="2855544"/>
            <a:ext cx="2873829" cy="18732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345FE1-7BF9-7177-1094-62770244D314}"/>
              </a:ext>
            </a:extLst>
          </p:cNvPr>
          <p:cNvSpPr txBox="1"/>
          <p:nvPr/>
        </p:nvSpPr>
        <p:spPr>
          <a:xfrm>
            <a:off x="6792686" y="5264331"/>
            <a:ext cx="5595955" cy="1200329"/>
          </a:xfrm>
          <a:prstGeom prst="rect">
            <a:avLst/>
          </a:prstGeom>
          <a:noFill/>
        </p:spPr>
        <p:txBody>
          <a:bodyPr wrap="none" rtlCol="0">
            <a:spAutoFit/>
          </a:bodyPr>
          <a:lstStyle/>
          <a:p>
            <a:r>
              <a:rPr lang="en-US" dirty="0"/>
              <a:t>This bracelet is by Jesse Monongye and his son</a:t>
            </a:r>
          </a:p>
          <a:p>
            <a:r>
              <a:rPr lang="en-US" dirty="0"/>
              <a:t>Bo. It was made in 2002 of gold, sugilite, coral, turquoise, </a:t>
            </a:r>
          </a:p>
          <a:p>
            <a:r>
              <a:rPr lang="en-US" dirty="0"/>
              <a:t>fossilized ivory, lapis lazuli, and diamonds. It was</a:t>
            </a:r>
          </a:p>
          <a:p>
            <a:r>
              <a:rPr lang="en-US" dirty="0"/>
              <a:t>Bo’s first collaborative piece with his father. </a:t>
            </a:r>
          </a:p>
        </p:txBody>
      </p:sp>
    </p:spTree>
    <p:extLst>
      <p:ext uri="{BB962C8B-B14F-4D97-AF65-F5344CB8AC3E}">
        <p14:creationId xmlns:p14="http://schemas.microsoft.com/office/powerpoint/2010/main" val="1238499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73F6559-FF68-C55B-FDFB-79750C368F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7FF35E7-6FD6-4F29-9F7A-3B883D294FD9}"/>
              </a:ext>
            </a:extLst>
          </p:cNvPr>
          <p:cNvSpPr txBox="1"/>
          <p:nvPr/>
        </p:nvSpPr>
        <p:spPr>
          <a:xfrm>
            <a:off x="5506497" y="1336431"/>
            <a:ext cx="6586355" cy="1754326"/>
          </a:xfrm>
          <a:prstGeom prst="rect">
            <a:avLst/>
          </a:prstGeom>
          <a:noFill/>
        </p:spPr>
        <p:txBody>
          <a:bodyPr wrap="none" rtlCol="0">
            <a:spAutoFit/>
          </a:bodyPr>
          <a:lstStyle/>
          <a:p>
            <a:r>
              <a:rPr lang="en-US" dirty="0"/>
              <a:t>Horse tack from c. 1875 to throughout the 20</a:t>
            </a:r>
            <a:r>
              <a:rPr lang="en-US" baseline="30000" dirty="0"/>
              <a:t>th</a:t>
            </a:r>
            <a:r>
              <a:rPr lang="en-US" dirty="0"/>
              <a:t> century. The canteen</a:t>
            </a:r>
          </a:p>
          <a:p>
            <a:r>
              <a:rPr lang="en-US" dirty="0"/>
              <a:t> by Christine McHorse is included with its design of a horse. </a:t>
            </a:r>
          </a:p>
          <a:p>
            <a:r>
              <a:rPr lang="en-US" dirty="0"/>
              <a:t>McHorse was known for her use of micaceous clay. The lower </a:t>
            </a:r>
          </a:p>
          <a:p>
            <a:r>
              <a:rPr lang="en-US" dirty="0"/>
              <a:t>headstall is attributed to Atsidi Chon, c. 1875, one of the earliest </a:t>
            </a:r>
          </a:p>
          <a:p>
            <a:r>
              <a:rPr lang="en-US" dirty="0"/>
              <a:t>silversmiths to be known by name. Older bridles were made with</a:t>
            </a:r>
          </a:p>
          <a:p>
            <a:r>
              <a:rPr lang="en-US" dirty="0"/>
              <a:t>silver coin, first American and later Mexican coins. </a:t>
            </a:r>
          </a:p>
        </p:txBody>
      </p:sp>
      <p:pic>
        <p:nvPicPr>
          <p:cNvPr id="1026" name="Picture 2" descr="File: 'Z0006507'">
            <a:extLst>
              <a:ext uri="{FF2B5EF4-FFF2-40B4-BE49-F238E27FC236}">
                <a16:creationId xmlns:a16="http://schemas.microsoft.com/office/drawing/2014/main" id="{D986EAB5-D3B7-0905-4DB7-5034BA233C5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55454" y="3090757"/>
            <a:ext cx="3038476" cy="34082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 '0117793b'">
            <a:extLst>
              <a:ext uri="{FF2B5EF4-FFF2-40B4-BE49-F238E27FC236}">
                <a16:creationId xmlns:a16="http://schemas.microsoft.com/office/drawing/2014/main" id="{636E1712-87DF-176A-6554-1EBC745368A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616373" y="3519055"/>
            <a:ext cx="2854035" cy="297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724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C47B81E-126D-B285-025D-8735D2BD435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71FE399-9983-82C7-AB28-C4F08469AC84}"/>
              </a:ext>
            </a:extLst>
          </p:cNvPr>
          <p:cNvSpPr txBox="1"/>
          <p:nvPr/>
        </p:nvSpPr>
        <p:spPr>
          <a:xfrm>
            <a:off x="6873073" y="793820"/>
            <a:ext cx="4074705" cy="1200329"/>
          </a:xfrm>
          <a:prstGeom prst="rect">
            <a:avLst/>
          </a:prstGeom>
          <a:noFill/>
        </p:spPr>
        <p:txBody>
          <a:bodyPr wrap="none" rtlCol="0">
            <a:spAutoFit/>
          </a:bodyPr>
          <a:lstStyle/>
          <a:p>
            <a:r>
              <a:rPr lang="en-US" dirty="0"/>
              <a:t>Pictorial  Weaving</a:t>
            </a:r>
          </a:p>
          <a:p>
            <a:r>
              <a:rPr lang="en-US" dirty="0"/>
              <a:t>Some textiles provide snapshots from the</a:t>
            </a:r>
          </a:p>
          <a:p>
            <a:r>
              <a:rPr lang="en-US" dirty="0"/>
              <a:t>weaver’s world.</a:t>
            </a:r>
          </a:p>
          <a:p>
            <a:endParaRPr lang="en-US" dirty="0"/>
          </a:p>
        </p:txBody>
      </p:sp>
    </p:spTree>
    <p:extLst>
      <p:ext uri="{BB962C8B-B14F-4D97-AF65-F5344CB8AC3E}">
        <p14:creationId xmlns:p14="http://schemas.microsoft.com/office/powerpoint/2010/main" val="67958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D7FBFE9-231F-15F0-0ABD-B211F5A384A1}"/>
              </a:ext>
            </a:extLst>
          </p:cNvPr>
          <p:cNvGraphicFramePr>
            <a:graphicFrameLocks noGrp="1"/>
          </p:cNvGraphicFramePr>
          <p:nvPr>
            <p:extLst>
              <p:ext uri="{D42A27DB-BD31-4B8C-83A1-F6EECF244321}">
                <p14:modId xmlns:p14="http://schemas.microsoft.com/office/powerpoint/2010/main" val="2309190277"/>
              </p:ext>
            </p:extLst>
          </p:nvPr>
        </p:nvGraphicFramePr>
        <p:xfrm>
          <a:off x="3225521" y="1346479"/>
          <a:ext cx="8128278" cy="3382428"/>
        </p:xfrm>
        <a:graphic>
          <a:graphicData uri="http://schemas.openxmlformats.org/drawingml/2006/table">
            <a:tbl>
              <a:tblPr/>
              <a:tblGrid>
                <a:gridCol w="8128278">
                  <a:extLst>
                    <a:ext uri="{9D8B030D-6E8A-4147-A177-3AD203B41FA5}">
                      <a16:colId xmlns:a16="http://schemas.microsoft.com/office/drawing/2014/main" val="3593116340"/>
                    </a:ext>
                  </a:extLst>
                </a:gridCol>
              </a:tblGrid>
              <a:tr h="3382428">
                <a:tc>
                  <a:txBody>
                    <a:bodyPr/>
                    <a:lstStyle/>
                    <a:p>
                      <a:pPr fontAlgn="t"/>
                      <a:br>
                        <a:rPr lang="en-US" sz="1800" b="1" dirty="0">
                          <a:effectLst/>
                        </a:rPr>
                      </a:br>
                      <a:r>
                        <a:rPr lang="en-US" sz="1800" b="0" dirty="0">
                          <a:effectLst/>
                        </a:rPr>
                        <a:t>Trains had only recently been seen on Navajo lands when this textile was woven. The weaver positioned the train, a symbol of a new technology, along with ordinary livestock. The letters may have come from words on the train or from newly introduced packaged products. The weaver probably chose them because she found the designs interesting. The cows may have been inside the train cars. You will see a similar basket in the Akimel O’odham section of HOME. </a:t>
                      </a:r>
                    </a:p>
                  </a:txBody>
                  <a:tcPr marL="7602" marR="7602" marT="76023" marB="7602">
                    <a:lnL>
                      <a:noFill/>
                    </a:lnL>
                    <a:lnR>
                      <a:noFill/>
                    </a:lnR>
                    <a:lnT>
                      <a:noFill/>
                    </a:lnT>
                    <a:lnB>
                      <a:noFill/>
                    </a:lnB>
                    <a:solidFill>
                      <a:srgbClr val="FFFFFF"/>
                    </a:solidFill>
                  </a:tcPr>
                </a:tc>
                <a:extLst>
                  <a:ext uri="{0D108BD9-81ED-4DB2-BD59-A6C34878D82A}">
                    <a16:rowId xmlns:a16="http://schemas.microsoft.com/office/drawing/2014/main" val="1604013886"/>
                  </a:ext>
                </a:extLst>
              </a:tr>
            </a:tbl>
          </a:graphicData>
        </a:graphic>
      </p:graphicFrame>
      <p:pic>
        <p:nvPicPr>
          <p:cNvPr id="1026" name="Picture 2" descr="File: '0117485b'">
            <a:extLst>
              <a:ext uri="{FF2B5EF4-FFF2-40B4-BE49-F238E27FC236}">
                <a16:creationId xmlns:a16="http://schemas.microsoft.com/office/drawing/2014/main" id="{9C391422-7440-04B3-12C7-1E94B44C11C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2369" y="231112"/>
            <a:ext cx="2291024" cy="32958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E12B15-0257-8DBC-EB04-B103099F6DD3}"/>
              </a:ext>
            </a:extLst>
          </p:cNvPr>
          <p:cNvSpPr txBox="1"/>
          <p:nvPr/>
        </p:nvSpPr>
        <p:spPr>
          <a:xfrm>
            <a:off x="3315956" y="854110"/>
            <a:ext cx="6414513" cy="646331"/>
          </a:xfrm>
          <a:prstGeom prst="rect">
            <a:avLst/>
          </a:prstGeom>
          <a:noFill/>
        </p:spPr>
        <p:txBody>
          <a:bodyPr wrap="none" rtlCol="0">
            <a:spAutoFit/>
          </a:bodyPr>
          <a:lstStyle/>
          <a:p>
            <a:r>
              <a:rPr lang="en-US" dirty="0"/>
              <a:t>Train pictorial textile, c. 1885, Germantown yarn and cotton twine.</a:t>
            </a:r>
          </a:p>
          <a:p>
            <a:endParaRPr lang="en-US" dirty="0"/>
          </a:p>
        </p:txBody>
      </p:sp>
    </p:spTree>
    <p:extLst>
      <p:ext uri="{BB962C8B-B14F-4D97-AF65-F5344CB8AC3E}">
        <p14:creationId xmlns:p14="http://schemas.microsoft.com/office/powerpoint/2010/main" val="2278905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C5A5F-CD1D-7F80-730C-A6CEC983B6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538" y="0"/>
            <a:ext cx="4946270" cy="6858000"/>
          </a:xfrm>
          <a:prstGeom prst="rect">
            <a:avLst/>
          </a:prstGeom>
        </p:spPr>
      </p:pic>
      <p:sp>
        <p:nvSpPr>
          <p:cNvPr id="2" name="TextBox 1">
            <a:extLst>
              <a:ext uri="{FF2B5EF4-FFF2-40B4-BE49-F238E27FC236}">
                <a16:creationId xmlns:a16="http://schemas.microsoft.com/office/drawing/2014/main" id="{03455B6A-E918-31E3-B9F5-160F3DAABF39}"/>
              </a:ext>
            </a:extLst>
          </p:cNvPr>
          <p:cNvSpPr txBox="1"/>
          <p:nvPr/>
        </p:nvSpPr>
        <p:spPr>
          <a:xfrm>
            <a:off x="6189785" y="1024932"/>
            <a:ext cx="5952079" cy="1754326"/>
          </a:xfrm>
          <a:prstGeom prst="rect">
            <a:avLst/>
          </a:prstGeom>
          <a:noFill/>
        </p:spPr>
        <p:txBody>
          <a:bodyPr wrap="none" rtlCol="0">
            <a:spAutoFit/>
          </a:bodyPr>
          <a:lstStyle/>
          <a:p>
            <a:r>
              <a:rPr lang="en-US" dirty="0"/>
              <a:t>This is a great example of how weavers incorporated</a:t>
            </a:r>
          </a:p>
          <a:p>
            <a:r>
              <a:rPr lang="en-US" dirty="0"/>
              <a:t>designs from commercial goods found in trading posts into</a:t>
            </a:r>
          </a:p>
          <a:p>
            <a:r>
              <a:rPr lang="en-US" dirty="0"/>
              <a:t>their textile design. c. 1900.</a:t>
            </a:r>
          </a:p>
          <a:p>
            <a:r>
              <a:rPr lang="en-US" dirty="0"/>
              <a:t>Based on Banner baking powder, Rolled Oats and something </a:t>
            </a:r>
          </a:p>
          <a:p>
            <a:r>
              <a:rPr lang="en-US" dirty="0"/>
              <a:t>that is “Lutely Pure,” this weaver chose to treat letters </a:t>
            </a:r>
          </a:p>
          <a:p>
            <a:r>
              <a:rPr lang="en-US" dirty="0"/>
              <a:t>as graphic symbols. 351Bl</a:t>
            </a:r>
          </a:p>
        </p:txBody>
      </p:sp>
    </p:spTree>
    <p:extLst>
      <p:ext uri="{BB962C8B-B14F-4D97-AF65-F5344CB8AC3E}">
        <p14:creationId xmlns:p14="http://schemas.microsoft.com/office/powerpoint/2010/main" val="518233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7C41DC-A981-A2DE-F47B-E3407B75EC1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5326" y="160773"/>
            <a:ext cx="7038043" cy="6858000"/>
          </a:xfrm>
          <a:prstGeom prst="rect">
            <a:avLst/>
          </a:prstGeom>
        </p:spPr>
      </p:pic>
      <p:sp>
        <p:nvSpPr>
          <p:cNvPr id="2" name="TextBox 1">
            <a:extLst>
              <a:ext uri="{FF2B5EF4-FFF2-40B4-BE49-F238E27FC236}">
                <a16:creationId xmlns:a16="http://schemas.microsoft.com/office/drawing/2014/main" id="{B22BE2B8-AF1F-26E2-64C4-FE11E92C43CC}"/>
              </a:ext>
            </a:extLst>
          </p:cNvPr>
          <p:cNvSpPr txBox="1"/>
          <p:nvPr/>
        </p:nvSpPr>
        <p:spPr>
          <a:xfrm>
            <a:off x="7691512" y="1306286"/>
            <a:ext cx="4345162" cy="1477328"/>
          </a:xfrm>
          <a:prstGeom prst="rect">
            <a:avLst/>
          </a:prstGeom>
          <a:noFill/>
        </p:spPr>
        <p:txBody>
          <a:bodyPr wrap="square" rtlCol="0">
            <a:spAutoFit/>
          </a:bodyPr>
          <a:lstStyle/>
          <a:p>
            <a:r>
              <a:rPr lang="en-US" dirty="0"/>
              <a:t>Bessie Taylor included a wonderful variety of</a:t>
            </a:r>
          </a:p>
          <a:p>
            <a:r>
              <a:rPr lang="en-US" dirty="0"/>
              <a:t>transportation and dwellings in her 1982</a:t>
            </a:r>
          </a:p>
          <a:p>
            <a:r>
              <a:rPr lang="en-US" dirty="0"/>
              <a:t>textile. The hogan depicted is a male hogan.</a:t>
            </a:r>
          </a:p>
          <a:p>
            <a:r>
              <a:rPr lang="en-US" dirty="0"/>
              <a:t>You could mention that in view of the fact</a:t>
            </a:r>
          </a:p>
          <a:p>
            <a:r>
              <a:rPr lang="en-US" dirty="0"/>
              <a:t>that the big hogan is a female hogan. </a:t>
            </a:r>
          </a:p>
        </p:txBody>
      </p:sp>
    </p:spTree>
    <p:extLst>
      <p:ext uri="{BB962C8B-B14F-4D97-AF65-F5344CB8AC3E}">
        <p14:creationId xmlns:p14="http://schemas.microsoft.com/office/powerpoint/2010/main" val="927014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8A4D2-C206-18BF-EC00-109F79A37ECE}"/>
              </a:ext>
            </a:extLst>
          </p:cNvPr>
          <p:cNvSpPr>
            <a:spLocks noGrp="1"/>
          </p:cNvSpPr>
          <p:nvPr>
            <p:ph type="title"/>
          </p:nvPr>
        </p:nvSpPr>
        <p:spPr>
          <a:xfrm>
            <a:off x="1507252" y="1709739"/>
            <a:ext cx="9840197" cy="279836"/>
          </a:xfrm>
        </p:spPr>
        <p:txBody>
          <a:bodyPr>
            <a:normAutofit fontScale="90000"/>
          </a:bodyPr>
          <a:lstStyle/>
          <a:p>
            <a:r>
              <a:rPr lang="en-US" dirty="0"/>
              <a:t>Myths about textiles</a:t>
            </a:r>
            <a:br>
              <a:rPr lang="en-US" dirty="0"/>
            </a:br>
            <a:endParaRPr lang="en-US" dirty="0"/>
          </a:p>
        </p:txBody>
      </p:sp>
      <p:sp>
        <p:nvSpPr>
          <p:cNvPr id="3" name="Text Placeholder 2">
            <a:extLst>
              <a:ext uri="{FF2B5EF4-FFF2-40B4-BE49-F238E27FC236}">
                <a16:creationId xmlns:a16="http://schemas.microsoft.com/office/drawing/2014/main" id="{A202E8F9-256B-6286-9840-19C30D5F6190}"/>
              </a:ext>
            </a:extLst>
          </p:cNvPr>
          <p:cNvSpPr>
            <a:spLocks noGrp="1"/>
          </p:cNvSpPr>
          <p:nvPr>
            <p:ph type="body" idx="1"/>
          </p:nvPr>
        </p:nvSpPr>
        <p:spPr>
          <a:xfrm>
            <a:off x="663190" y="1709739"/>
            <a:ext cx="10684259" cy="4691061"/>
          </a:xfrm>
        </p:spPr>
        <p:txBody>
          <a:bodyPr>
            <a:noAutofit/>
          </a:bodyPr>
          <a:lstStyle/>
          <a:p>
            <a:pPr marL="342900" indent="-342900">
              <a:lnSpc>
                <a:spcPct val="100000"/>
              </a:lnSpc>
              <a:buFont typeface="Arial" panose="020B0604020202020204" pitchFamily="34" charset="0"/>
              <a:buChar char="•"/>
            </a:pPr>
            <a:r>
              <a:rPr lang="en-US" b="1" dirty="0">
                <a:solidFill>
                  <a:schemeClr val="tx1"/>
                </a:solidFill>
              </a:rPr>
              <a:t>Chief Blankets were not worn by Navajo “chiefs.” They were prized garments and status symbols among Plains tribes. The No Horse ledger book includes a depiction of a procession of Cheyenne women in Chief Blankets. </a:t>
            </a:r>
          </a:p>
          <a:p>
            <a:pPr marL="342900" indent="-342900">
              <a:lnSpc>
                <a:spcPct val="100000"/>
              </a:lnSpc>
              <a:buFont typeface="Arial" panose="020B0604020202020204" pitchFamily="34" charset="0"/>
              <a:buChar char="•"/>
            </a:pPr>
            <a:r>
              <a:rPr lang="en-US" b="1" dirty="0">
                <a:solidFill>
                  <a:schemeClr val="tx1"/>
                </a:solidFill>
              </a:rPr>
              <a:t>In </a:t>
            </a:r>
            <a:r>
              <a:rPr lang="en-US" b="1" i="1" dirty="0">
                <a:solidFill>
                  <a:schemeClr val="tx1"/>
                </a:solidFill>
              </a:rPr>
              <a:t>Substance of Stars</a:t>
            </a:r>
            <a:r>
              <a:rPr lang="en-US" b="1" dirty="0">
                <a:solidFill>
                  <a:schemeClr val="tx1"/>
                </a:solidFill>
              </a:rPr>
              <a:t>, the subject of deliberate mistakes is raised in connection</a:t>
            </a:r>
          </a:p>
          <a:p>
            <a:pPr>
              <a:lnSpc>
                <a:spcPct val="100000"/>
              </a:lnSpc>
            </a:pPr>
            <a:r>
              <a:rPr lang="en-US" b="1" dirty="0">
                <a:solidFill>
                  <a:schemeClr val="tx1"/>
                </a:solidFill>
              </a:rPr>
              <a:t>with depictions of sandpaintings in textiles.  That is the only circumstance in which a deliberate alteration of the design or pictorial subject matter would occur.  </a:t>
            </a:r>
          </a:p>
          <a:p>
            <a:pPr marL="342900" indent="-342900">
              <a:lnSpc>
                <a:spcPct val="100000"/>
              </a:lnSpc>
              <a:buFont typeface="Arial" panose="020B0604020202020204" pitchFamily="34" charset="0"/>
              <a:buChar char="•"/>
            </a:pPr>
            <a:r>
              <a:rPr lang="en-US" b="1" dirty="0">
                <a:solidFill>
                  <a:schemeClr val="tx1"/>
                </a:solidFill>
              </a:rPr>
              <a:t>When a textile is woven with a border, some weavers choose to include spirit lines or weavers’ pathways as a way to carry forward the good energy and ideas to their next textile. It is not a mark of authenticity in determining if a textile is Navajo in origin. </a:t>
            </a:r>
          </a:p>
        </p:txBody>
      </p:sp>
    </p:spTree>
    <p:extLst>
      <p:ext uri="{BB962C8B-B14F-4D97-AF65-F5344CB8AC3E}">
        <p14:creationId xmlns:p14="http://schemas.microsoft.com/office/powerpoint/2010/main" val="3789941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363F67A-9B97-E091-F6D7-307AC2BC376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16DCBDA5-9D49-EF0D-19F5-2458DC65D35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315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15DA094-867F-6BD7-8095-65AD2FA2442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746"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0EF56DA-CDE8-3F6E-961F-4ABC85A642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13560" y="0"/>
            <a:ext cx="4501846" cy="6858000"/>
          </a:xfrm>
          <a:prstGeom prst="rect">
            <a:avLst/>
          </a:prstGeom>
        </p:spPr>
      </p:pic>
      <p:sp>
        <p:nvSpPr>
          <p:cNvPr id="6" name="TextBox 5">
            <a:extLst>
              <a:ext uri="{FF2B5EF4-FFF2-40B4-BE49-F238E27FC236}">
                <a16:creationId xmlns:a16="http://schemas.microsoft.com/office/drawing/2014/main" id="{1187B47C-C6E1-9C75-C391-22A59E71229D}"/>
              </a:ext>
            </a:extLst>
          </p:cNvPr>
          <p:cNvSpPr txBox="1"/>
          <p:nvPr/>
        </p:nvSpPr>
        <p:spPr>
          <a:xfrm>
            <a:off x="5043055" y="628073"/>
            <a:ext cx="2716193" cy="923330"/>
          </a:xfrm>
          <a:prstGeom prst="rect">
            <a:avLst/>
          </a:prstGeom>
          <a:noFill/>
        </p:spPr>
        <p:txBody>
          <a:bodyPr wrap="none" rtlCol="0">
            <a:spAutoFit/>
          </a:bodyPr>
          <a:lstStyle/>
          <a:p>
            <a:r>
              <a:rPr lang="en-US" dirty="0"/>
              <a:t>Barbara Teller Ornelas and </a:t>
            </a:r>
            <a:br>
              <a:rPr lang="en-US" dirty="0"/>
            </a:br>
            <a:r>
              <a:rPr lang="en-US" dirty="0"/>
              <a:t>Lynda Teller Pete</a:t>
            </a:r>
          </a:p>
          <a:p>
            <a:endParaRPr lang="en-US" dirty="0"/>
          </a:p>
        </p:txBody>
      </p:sp>
      <p:sp>
        <p:nvSpPr>
          <p:cNvPr id="7" name="TextBox 6">
            <a:extLst>
              <a:ext uri="{FF2B5EF4-FFF2-40B4-BE49-F238E27FC236}">
                <a16:creationId xmlns:a16="http://schemas.microsoft.com/office/drawing/2014/main" id="{9621F85A-78AB-3C50-BB59-47B9A4BFD83B}"/>
              </a:ext>
            </a:extLst>
          </p:cNvPr>
          <p:cNvSpPr txBox="1"/>
          <p:nvPr/>
        </p:nvSpPr>
        <p:spPr>
          <a:xfrm>
            <a:off x="5190836" y="5116945"/>
            <a:ext cx="1398909" cy="369332"/>
          </a:xfrm>
          <a:prstGeom prst="rect">
            <a:avLst/>
          </a:prstGeom>
          <a:noFill/>
        </p:spPr>
        <p:txBody>
          <a:bodyPr wrap="none" rtlCol="0">
            <a:spAutoFit/>
          </a:bodyPr>
          <a:lstStyle/>
          <a:p>
            <a:r>
              <a:rPr lang="en-US" dirty="0"/>
              <a:t>Rena  Martin</a:t>
            </a:r>
          </a:p>
        </p:txBody>
      </p:sp>
    </p:spTree>
    <p:extLst>
      <p:ext uri="{BB962C8B-B14F-4D97-AF65-F5344CB8AC3E}">
        <p14:creationId xmlns:p14="http://schemas.microsoft.com/office/powerpoint/2010/main" val="1141889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EB944D-9B6D-0622-BF5B-2FC8F46F4E80}"/>
              </a:ext>
            </a:extLst>
          </p:cNvPr>
          <p:cNvSpPr txBox="1"/>
          <p:nvPr/>
        </p:nvSpPr>
        <p:spPr>
          <a:xfrm>
            <a:off x="-1034980" y="2522136"/>
            <a:ext cx="12476252" cy="2308324"/>
          </a:xfrm>
          <a:prstGeom prst="rect">
            <a:avLst/>
          </a:prstGeom>
          <a:noFill/>
        </p:spPr>
        <p:txBody>
          <a:bodyPr wrap="square" rtlCol="0">
            <a:spAutoFit/>
          </a:bodyPr>
          <a:lstStyle/>
          <a:p>
            <a:pPr algn="ctr"/>
            <a:r>
              <a:rPr lang="en-US" sz="4800" dirty="0"/>
              <a:t>San Juan Southern Paiute </a:t>
            </a:r>
          </a:p>
          <a:p>
            <a:pPr algn="ctr"/>
            <a:r>
              <a:rPr lang="en-US" sz="4800" dirty="0"/>
              <a:t>and </a:t>
            </a:r>
          </a:p>
          <a:p>
            <a:pPr algn="ctr"/>
            <a:r>
              <a:rPr lang="en-US" sz="4800" dirty="0"/>
              <a:t>Kaibab Band of Paiute Indians</a:t>
            </a:r>
          </a:p>
        </p:txBody>
      </p:sp>
    </p:spTree>
    <p:extLst>
      <p:ext uri="{BB962C8B-B14F-4D97-AF65-F5344CB8AC3E}">
        <p14:creationId xmlns:p14="http://schemas.microsoft.com/office/powerpoint/2010/main" val="4283864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84884B-7716-C748-599A-1A434379FAB0}"/>
              </a:ext>
            </a:extLst>
          </p:cNvPr>
          <p:cNvSpPr txBox="1"/>
          <p:nvPr/>
        </p:nvSpPr>
        <p:spPr>
          <a:xfrm>
            <a:off x="251210" y="317500"/>
            <a:ext cx="12756514" cy="2031325"/>
          </a:xfrm>
          <a:prstGeom prst="rect">
            <a:avLst/>
          </a:prstGeom>
          <a:noFill/>
        </p:spPr>
        <p:txBody>
          <a:bodyPr wrap="square" rtlCol="0">
            <a:spAutoFit/>
          </a:bodyPr>
          <a:lstStyle/>
          <a:p>
            <a:r>
              <a:rPr lang="en-US" b="0" i="0" dirty="0">
                <a:solidFill>
                  <a:srgbClr val="242323"/>
                </a:solidFill>
                <a:effectLst/>
              </a:rPr>
              <a:t>In 1934, the Kaibab Band of Paiute Indians was established under the Indian Reorganization Act with headquarters in</a:t>
            </a:r>
          </a:p>
          <a:p>
            <a:r>
              <a:rPr lang="en-US" b="0" i="0" dirty="0">
                <a:solidFill>
                  <a:srgbClr val="242323"/>
                </a:solidFill>
                <a:effectLst/>
              </a:rPr>
              <a:t> Fredonia. </a:t>
            </a:r>
            <a:r>
              <a:rPr lang="en-US" dirty="0">
                <a:solidFill>
                  <a:srgbClr val="242323"/>
                </a:solidFill>
              </a:rPr>
              <a:t>The reservation was established by Executive Order in 1913 and 1917. It </a:t>
            </a:r>
            <a:r>
              <a:rPr lang="en-US" b="0" i="0" dirty="0">
                <a:solidFill>
                  <a:srgbClr val="242323"/>
                </a:solidFill>
                <a:effectLst/>
              </a:rPr>
              <a:t>is located on the Arizona Strip, </a:t>
            </a:r>
          </a:p>
          <a:p>
            <a:r>
              <a:rPr lang="en-US" b="0" i="0" dirty="0">
                <a:solidFill>
                  <a:srgbClr val="242323"/>
                </a:solidFill>
                <a:effectLst/>
              </a:rPr>
              <a:t>about 50 miles north of the Grand Canyon, on the border with Utah. </a:t>
            </a:r>
          </a:p>
          <a:p>
            <a:endParaRPr lang="en-US" sz="1800" dirty="0">
              <a:effectLst/>
              <a:ea typeface="Calibri" panose="020F0502020204030204" pitchFamily="34" charset="0"/>
            </a:endParaRPr>
          </a:p>
          <a:p>
            <a:r>
              <a:rPr lang="en-US" sz="1800" dirty="0">
                <a:effectLst/>
                <a:ea typeface="Calibri" panose="020F0502020204030204" pitchFamily="34" charset="0"/>
              </a:rPr>
              <a:t>Pipe Spring National Monument is located entirely within the tribe’s land base of approximately 121,000 acres. </a:t>
            </a:r>
          </a:p>
          <a:p>
            <a:r>
              <a:rPr lang="en-US" sz="1800" dirty="0">
                <a:effectLst/>
                <a:ea typeface="Calibri" panose="020F0502020204030204" pitchFamily="34" charset="0"/>
              </a:rPr>
              <a:t>Tourism, agriculture and livestock are important to the tribe’s economy. The tribe also owns a 1,300-tree fruit orchard. </a:t>
            </a:r>
          </a:p>
          <a:p>
            <a:r>
              <a:rPr lang="en-US" sz="1800" dirty="0">
                <a:effectLst/>
                <a:ea typeface="Calibri" panose="020F0502020204030204" pitchFamily="34" charset="0"/>
              </a:rPr>
              <a:t>Paiute weavers excelled at creating many functional baskets suited to their traditional lifeways and seasonal moves. </a:t>
            </a:r>
            <a:endParaRPr lang="en-US" dirty="0"/>
          </a:p>
        </p:txBody>
      </p:sp>
      <p:sp>
        <p:nvSpPr>
          <p:cNvPr id="4" name="TextBox 3">
            <a:extLst>
              <a:ext uri="{FF2B5EF4-FFF2-40B4-BE49-F238E27FC236}">
                <a16:creationId xmlns:a16="http://schemas.microsoft.com/office/drawing/2014/main" id="{B8BCAA50-3AA2-ECB2-9C86-30DA615C4EA8}"/>
              </a:ext>
            </a:extLst>
          </p:cNvPr>
          <p:cNvSpPr txBox="1"/>
          <p:nvPr/>
        </p:nvSpPr>
        <p:spPr>
          <a:xfrm>
            <a:off x="251210" y="2763297"/>
            <a:ext cx="12011091" cy="3139321"/>
          </a:xfrm>
          <a:prstGeom prst="rect">
            <a:avLst/>
          </a:prstGeom>
          <a:noFill/>
        </p:spPr>
        <p:txBody>
          <a:bodyPr wrap="square" rtlCol="0">
            <a:spAutoFit/>
          </a:bodyPr>
          <a:lstStyle/>
          <a:p>
            <a:pPr marL="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GothamHTF-Light"/>
              </a:rPr>
              <a:t>San Juan Southern Paiute </a:t>
            </a:r>
            <a:r>
              <a:rPr lang="en-US" dirty="0">
                <a:solidFill>
                  <a:srgbClr val="000000"/>
                </a:solidFill>
                <a:latin typeface="Calibri" panose="020F0502020204030204" pitchFamily="34" charset="0"/>
                <a:ea typeface="Calibri" panose="020F0502020204030204" pitchFamily="34" charset="0"/>
                <a:cs typeface="GothamHTF-Light"/>
              </a:rPr>
              <a:t>Tribe were f</a:t>
            </a:r>
            <a:r>
              <a:rPr lang="en-US" sz="1800" dirty="0">
                <a:solidFill>
                  <a:srgbClr val="000000"/>
                </a:solidFill>
                <a:effectLst/>
                <a:latin typeface="Calibri" panose="020F0502020204030204" pitchFamily="34" charset="0"/>
                <a:ea typeface="Calibri" panose="020F0502020204030204" pitchFamily="34" charset="0"/>
                <a:cs typeface="GothamHTF-Light"/>
              </a:rPr>
              <a:t>ederally recognized in 1989 making them t</a:t>
            </a:r>
            <a:r>
              <a:rPr lang="en-US" sz="1800" dirty="0">
                <a:effectLst/>
                <a:latin typeface="Calibri" panose="020F0502020204030204" pitchFamily="34" charset="0"/>
                <a:ea typeface="Calibri" panose="020F0502020204030204" pitchFamily="34" charset="0"/>
              </a:rPr>
              <a:t>he most recently recognized tribe in</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U.S. They are currently without a land base, being located entirely on the Navajo Nation. Ancestral lands for the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Southern Paiute are in Utah and Arizona. Sharing of lands with the Navajo people was heightened as the</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Navajo moved into the lands of the Paiute to escape the military campaigns of 1864.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Beginning in 1933, land occupied by both Navajo and San Juan Southern Paiute has been added to the Navajo Nation.</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In 2000,  the San Juan Southern Paiute Tribe and the Navajo Nation signed a treaty that would set aside 5,400 acres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of land for the Southern Paiute pending approval by the U.S. Congress.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Tribal members primarily live in non-contiguous northern and southern areas.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In Utah, those communities are Navajo Mountain, White Mesa and Blanding.</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In Arizona, the communities are Hidden Springs, Rough Rock, Willow Springs, Cow Springs and Tuba City.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The tribe’s offices are in Tuba City. </a:t>
            </a:r>
            <a:endParaRPr lang="en-US" dirty="0"/>
          </a:p>
        </p:txBody>
      </p:sp>
    </p:spTree>
    <p:extLst>
      <p:ext uri="{BB962C8B-B14F-4D97-AF65-F5344CB8AC3E}">
        <p14:creationId xmlns:p14="http://schemas.microsoft.com/office/powerpoint/2010/main" val="358703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E10FF7-7F7E-9331-75A2-67AE0C5E4E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142240"/>
            <a:ext cx="2531018" cy="3017520"/>
          </a:xfrm>
          <a:prstGeom prst="rect">
            <a:avLst/>
          </a:prstGeom>
        </p:spPr>
      </p:pic>
      <p:sp>
        <p:nvSpPr>
          <p:cNvPr id="4" name="TextBox 3">
            <a:extLst>
              <a:ext uri="{FF2B5EF4-FFF2-40B4-BE49-F238E27FC236}">
                <a16:creationId xmlns:a16="http://schemas.microsoft.com/office/drawing/2014/main" id="{7CD707EB-3426-649D-7680-8070BD86F559}"/>
              </a:ext>
            </a:extLst>
          </p:cNvPr>
          <p:cNvSpPr txBox="1"/>
          <p:nvPr/>
        </p:nvSpPr>
        <p:spPr>
          <a:xfrm>
            <a:off x="4318000" y="243840"/>
            <a:ext cx="6006459" cy="5170646"/>
          </a:xfrm>
          <a:prstGeom prst="rect">
            <a:avLst/>
          </a:prstGeom>
          <a:noFill/>
        </p:spPr>
        <p:txBody>
          <a:bodyPr wrap="square" rtlCol="0">
            <a:spAutoFit/>
          </a:bodyPr>
          <a:lstStyle/>
          <a:p>
            <a:r>
              <a:rPr lang="en-US" sz="2400" i="1" dirty="0">
                <a:effectLst/>
                <a:latin typeface="Times New Roman" panose="02020603050405020304" pitchFamily="18" charset="0"/>
                <a:ea typeface="Times New Roman" panose="02020603050405020304" pitchFamily="18" charset="0"/>
              </a:rPr>
              <a:t>Language plays a major role in our ceremonies; we are orators, and a lot of the orators speak in the Paiute language. In order to understand the whole person, the soul and the spirituality of individuals and of yourself, you need to know that language because, </a:t>
            </a:r>
            <a:r>
              <a:rPr lang="en-US" sz="2400" b="1" i="1" dirty="0">
                <a:effectLst/>
                <a:latin typeface="Times New Roman" panose="02020603050405020304" pitchFamily="18" charset="0"/>
                <a:ea typeface="Times New Roman" panose="02020603050405020304" pitchFamily="18" charset="0"/>
              </a:rPr>
              <a:t>otherwise, you’re just a body that’s walking around out there in the world</a:t>
            </a:r>
            <a:r>
              <a:rPr lang="en-US" sz="2400" i="1" dirty="0">
                <a:effectLst/>
                <a:latin typeface="Times New Roman" panose="02020603050405020304" pitchFamily="18" charset="0"/>
                <a:ea typeface="Times New Roman" panose="02020603050405020304" pitchFamily="18" charset="0"/>
              </a:rPr>
              <a:t> not having full knowledge of who you are as an individual, as a member of a group, and how you intermingle with that group. </a:t>
            </a:r>
            <a:r>
              <a:rPr lang="en-US" sz="2400" dirty="0"/>
              <a:t>Vivienne Caron Jake, Kaibab Paiute</a:t>
            </a:r>
          </a:p>
          <a:p>
            <a:endParaRPr lang="en-US" sz="2400" dirty="0"/>
          </a:p>
          <a:p>
            <a:endParaRPr lang="en-US" dirty="0"/>
          </a:p>
        </p:txBody>
      </p:sp>
      <p:pic>
        <p:nvPicPr>
          <p:cNvPr id="6" name="Picture 5">
            <a:extLst>
              <a:ext uri="{FF2B5EF4-FFF2-40B4-BE49-F238E27FC236}">
                <a16:creationId xmlns:a16="http://schemas.microsoft.com/office/drawing/2014/main" id="{0A06C1BF-B17E-6B92-16B1-7CD918CA41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185160"/>
            <a:ext cx="2747426" cy="3530600"/>
          </a:xfrm>
          <a:prstGeom prst="rect">
            <a:avLst/>
          </a:prstGeom>
        </p:spPr>
      </p:pic>
      <p:sp>
        <p:nvSpPr>
          <p:cNvPr id="9" name="TextBox 8">
            <a:extLst>
              <a:ext uri="{FF2B5EF4-FFF2-40B4-BE49-F238E27FC236}">
                <a16:creationId xmlns:a16="http://schemas.microsoft.com/office/drawing/2014/main" id="{4AE79968-0B3C-9C33-000C-F0A010F7C1EE}"/>
              </a:ext>
            </a:extLst>
          </p:cNvPr>
          <p:cNvSpPr txBox="1"/>
          <p:nvPr/>
        </p:nvSpPr>
        <p:spPr>
          <a:xfrm rot="10800000" flipV="1">
            <a:off x="2747426" y="5238816"/>
            <a:ext cx="8885131" cy="830997"/>
          </a:xfrm>
          <a:prstGeom prst="rect">
            <a:avLst/>
          </a:prstGeom>
          <a:noFill/>
        </p:spPr>
        <p:txBody>
          <a:bodyPr wrap="square">
            <a:spAutoFit/>
          </a:bodyPr>
          <a:lstStyle/>
          <a:p>
            <a:pPr marL="0" marR="0">
              <a:spcBef>
                <a:spcPts val="0"/>
              </a:spcBef>
              <a:spcAft>
                <a:spcPts val="0"/>
              </a:spcAft>
            </a:pPr>
            <a:r>
              <a:rPr lang="en-US" sz="2400" i="1" dirty="0">
                <a:effectLst/>
                <a:latin typeface="Calibri" panose="020F0502020204030204" pitchFamily="34" charset="0"/>
                <a:ea typeface="Calibri" panose="020F0502020204030204" pitchFamily="34" charset="0"/>
                <a:cs typeface="Calibri" panose="020F0502020204030204" pitchFamily="34" charset="0"/>
              </a:rPr>
              <a:t>The summer house of cedar and sage smelled like fresh air.</a:t>
            </a:r>
            <a:r>
              <a:rPr lang="en-US" sz="2400" dirty="0">
                <a:effectLst/>
                <a:latin typeface="Calibri" panose="020F0502020204030204" pitchFamily="34" charset="0"/>
                <a:ea typeface="Calibri" panose="020F0502020204030204" pitchFamily="34" charset="0"/>
                <a:cs typeface="Calibri" panose="020F0502020204030204" pitchFamily="34" charset="0"/>
              </a:rPr>
              <a:t> Brenda Drye, Kaibab Paiute Cultural Preservation Officer</a:t>
            </a:r>
          </a:p>
        </p:txBody>
      </p:sp>
    </p:spTree>
    <p:extLst>
      <p:ext uri="{BB962C8B-B14F-4D97-AF65-F5344CB8AC3E}">
        <p14:creationId xmlns:p14="http://schemas.microsoft.com/office/powerpoint/2010/main" val="4265957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70B0D9-9168-8F69-D260-BF2125161F52}"/>
              </a:ext>
            </a:extLst>
          </p:cNvPr>
          <p:cNvSpPr txBox="1"/>
          <p:nvPr/>
        </p:nvSpPr>
        <p:spPr>
          <a:xfrm>
            <a:off x="736600" y="1079500"/>
            <a:ext cx="11844076" cy="4247317"/>
          </a:xfrm>
          <a:prstGeom prst="rect">
            <a:avLst/>
          </a:prstGeom>
          <a:noFill/>
        </p:spPr>
        <p:txBody>
          <a:bodyPr wrap="none" rtlCol="0">
            <a:spAutoFit/>
          </a:bodyPr>
          <a:lstStyle/>
          <a:p>
            <a:r>
              <a:rPr lang="en-US" dirty="0"/>
              <a:t>Important Points</a:t>
            </a:r>
          </a:p>
          <a:p>
            <a:pPr marL="285750" indent="-285750">
              <a:buFont typeface="Arial" panose="020B0604020202020204" pitchFamily="34" charset="0"/>
              <a:buChar char="•"/>
            </a:pPr>
            <a:r>
              <a:rPr lang="en-US" dirty="0"/>
              <a:t>The arid areas of northwest Arizona, Southern Utah and Nevada that are Paiute homelands meant they</a:t>
            </a:r>
          </a:p>
          <a:p>
            <a:r>
              <a:rPr lang="en-US" dirty="0"/>
              <a:t>had to move in accordance with seasonally available resources.  In the Pueblo section, Rachel Agoyo talked about being in</a:t>
            </a:r>
          </a:p>
          <a:p>
            <a:r>
              <a:rPr lang="en-US" dirty="0"/>
              <a:t> awe of how her ancestors knew every bit of their land.  That is the case here. </a:t>
            </a:r>
          </a:p>
          <a:p>
            <a:pPr marL="285750" indent="-285750">
              <a:buFont typeface="Arial" panose="020B0604020202020204" pitchFamily="34" charset="0"/>
              <a:buChar char="•"/>
            </a:pPr>
            <a:r>
              <a:rPr lang="en-US" dirty="0"/>
              <a:t>Important concepts about land use.</a:t>
            </a:r>
          </a:p>
          <a:p>
            <a:pPr marL="742950" lvl="1" indent="-285750">
              <a:buFont typeface="Arial" panose="020B0604020202020204" pitchFamily="34" charset="0"/>
              <a:buChar char="•"/>
            </a:pPr>
            <a:r>
              <a:rPr lang="en-US" dirty="0"/>
              <a:t>Each band lived and moved seasonally within its own </a:t>
            </a:r>
            <a:r>
              <a:rPr lang="en-US" b="1" dirty="0"/>
              <a:t>use area</a:t>
            </a:r>
            <a:r>
              <a:rPr lang="en-US" dirty="0"/>
              <a:t>.</a:t>
            </a:r>
          </a:p>
          <a:p>
            <a:pPr marL="742950" lvl="1" indent="-285750">
              <a:buFont typeface="Arial" panose="020B0604020202020204" pitchFamily="34" charset="0"/>
              <a:buChar char="•"/>
            </a:pPr>
            <a:r>
              <a:rPr lang="en-US" dirty="0"/>
              <a:t>There were </a:t>
            </a:r>
            <a:r>
              <a:rPr lang="en-US" b="1" dirty="0"/>
              <a:t>communal use areas </a:t>
            </a:r>
            <a:r>
              <a:rPr lang="en-US" dirty="0"/>
              <a:t>where bands would seasonally come together for piñon harvesting. </a:t>
            </a:r>
          </a:p>
          <a:p>
            <a:pPr marL="742950" lvl="1" indent="-285750">
              <a:buFont typeface="Arial" panose="020B0604020202020204" pitchFamily="34" charset="0"/>
              <a:buChar char="•"/>
            </a:pPr>
            <a:r>
              <a:rPr lang="en-US" dirty="0"/>
              <a:t>Don’t use the word nomadic. Some may misinterpret that as wandering aimlessly. Also, the phrase “hunters</a:t>
            </a:r>
          </a:p>
          <a:p>
            <a:pPr lvl="1"/>
            <a:r>
              <a:rPr lang="en-US" dirty="0"/>
              <a:t>and gatherers” should be used carefully or not at all for those who have a concept of an evolutionary hierarchy </a:t>
            </a:r>
          </a:p>
          <a:p>
            <a:pPr lvl="1"/>
            <a:r>
              <a:rPr lang="en-US" dirty="0"/>
              <a:t>of social organization. </a:t>
            </a:r>
          </a:p>
          <a:p>
            <a:pPr marL="285750" indent="-285750">
              <a:buFont typeface="Arial" panose="020B0604020202020204" pitchFamily="34" charset="0"/>
              <a:buChar char="•"/>
            </a:pPr>
            <a:r>
              <a:rPr lang="en-US" dirty="0"/>
              <a:t>This “use area” lifeway of peoples’ relation to the land was horribly impacted when settler colonizers moved in </a:t>
            </a:r>
          </a:p>
          <a:p>
            <a:r>
              <a:rPr lang="en-US" dirty="0"/>
              <a:t>along a major wagon route from New Mexico to California through their territory, fencing off property and waterholes. </a:t>
            </a:r>
          </a:p>
          <a:p>
            <a:r>
              <a:rPr lang="en-US" dirty="0"/>
              <a:t>Many died of starvation.  </a:t>
            </a:r>
          </a:p>
          <a:p>
            <a:pPr marL="285750" indent="-285750">
              <a:buFont typeface="Arial" panose="020B0604020202020204" pitchFamily="34" charset="0"/>
              <a:buChar char="•"/>
            </a:pPr>
            <a:r>
              <a:rPr lang="en-US" dirty="0"/>
              <a:t>You will find this history repeated throughout Pai territory as well. </a:t>
            </a:r>
          </a:p>
          <a:p>
            <a:endParaRPr lang="en-US" dirty="0"/>
          </a:p>
        </p:txBody>
      </p:sp>
    </p:spTree>
    <p:extLst>
      <p:ext uri="{BB962C8B-B14F-4D97-AF65-F5344CB8AC3E}">
        <p14:creationId xmlns:p14="http://schemas.microsoft.com/office/powerpoint/2010/main" val="1511404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5123" name="Picture 3">
            <a:extLst>
              <a:ext uri="{FF2B5EF4-FFF2-40B4-BE49-F238E27FC236}">
                <a16:creationId xmlns:a16="http://schemas.microsoft.com/office/drawing/2014/main" id="{EF67D034-0E05-26F0-CA57-2C7F15D59A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E55DF30-7D6D-6C9A-771C-E9B2D5881034}"/>
              </a:ext>
            </a:extLst>
          </p:cNvPr>
          <p:cNvSpPr txBox="1"/>
          <p:nvPr/>
        </p:nvSpPr>
        <p:spPr>
          <a:xfrm>
            <a:off x="6286500" y="1028700"/>
            <a:ext cx="4813300" cy="2585323"/>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Given the Paiute traditional lifestyle it isn’t surprising that basketry would be a well-developed artform.</a:t>
            </a:r>
          </a:p>
          <a:p>
            <a:endParaRPr lang="en-US" dirty="0">
              <a:latin typeface="Calibri" panose="020F0502020204030204" pitchFamily="34" charset="0"/>
              <a:ea typeface="Calibri" panose="020F0502020204030204" pitchFamily="34" charset="0"/>
            </a:endParaRPr>
          </a:p>
          <a:p>
            <a:endParaRPr lang="en-US" sz="1800" dirty="0">
              <a:effectLst/>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B</a:t>
            </a:r>
            <a:r>
              <a:rPr lang="en-US" sz="1800" dirty="0">
                <a:effectLst/>
                <a:latin typeface="Calibri" panose="020F0502020204030204" pitchFamily="34" charset="0"/>
                <a:ea typeface="Calibri" panose="020F0502020204030204" pitchFamily="34" charset="0"/>
              </a:rPr>
              <a:t>asketry created by San Juan Southern Paiute weavers includes designs appropriate for use in Navajo ceremonies, as well as designs that interest today’s basket collectors. </a:t>
            </a:r>
            <a:endParaRPr lang="en-US" dirty="0"/>
          </a:p>
        </p:txBody>
      </p:sp>
      <p:pic>
        <p:nvPicPr>
          <p:cNvPr id="3074" name="Picture 2" descr="File: '0101441b'">
            <a:extLst>
              <a:ext uri="{FF2B5EF4-FFF2-40B4-BE49-F238E27FC236}">
                <a16:creationId xmlns:a16="http://schemas.microsoft.com/office/drawing/2014/main" id="{CDAC0D8F-3CB6-A3BA-5F38-89A639EB60D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286500" y="3639423"/>
            <a:ext cx="3632200" cy="2857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851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F2C496-796E-1A1E-E648-0DF6AFB07127}"/>
              </a:ext>
            </a:extLst>
          </p:cNvPr>
          <p:cNvSpPr txBox="1"/>
          <p:nvPr/>
        </p:nvSpPr>
        <p:spPr>
          <a:xfrm>
            <a:off x="736600" y="1257300"/>
            <a:ext cx="7670800" cy="923330"/>
          </a:xfrm>
          <a:prstGeom prst="rect">
            <a:avLst/>
          </a:prstGeom>
          <a:noFill/>
        </p:spPr>
        <p:txBody>
          <a:bodyPr wrap="square" rtlCol="0">
            <a:spAutoFit/>
          </a:bodyPr>
          <a:lstStyle/>
          <a:p>
            <a:r>
              <a:rPr lang="en-US" i="1" dirty="0"/>
              <a:t>The way of doing things was to do it together. If  women had basketry to be made, they did it together.  If they had to go out and harvest the willows for baskets, they would do it together. </a:t>
            </a:r>
            <a:r>
              <a:rPr lang="en-US" dirty="0"/>
              <a:t>Vivienne Caron Jake, Kaibab Paiute.</a:t>
            </a:r>
          </a:p>
        </p:txBody>
      </p:sp>
      <p:pic>
        <p:nvPicPr>
          <p:cNvPr id="2050" name="Picture 2" descr="File: '0101698b'">
            <a:extLst>
              <a:ext uri="{FF2B5EF4-FFF2-40B4-BE49-F238E27FC236}">
                <a16:creationId xmlns:a16="http://schemas.microsoft.com/office/drawing/2014/main" id="{D8A5B36D-6146-9105-EA86-73C2609B10E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300" y="2527300"/>
            <a:ext cx="3733800" cy="2921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3078DB-3C4A-9794-7B2E-B9BA70E61B13}"/>
              </a:ext>
            </a:extLst>
          </p:cNvPr>
          <p:cNvSpPr txBox="1"/>
          <p:nvPr/>
        </p:nvSpPr>
        <p:spPr>
          <a:xfrm>
            <a:off x="4330700" y="2895600"/>
            <a:ext cx="7833619" cy="1200329"/>
          </a:xfrm>
          <a:prstGeom prst="rect">
            <a:avLst/>
          </a:prstGeom>
          <a:noFill/>
        </p:spPr>
        <p:txBody>
          <a:bodyPr wrap="none" rtlCol="0">
            <a:spAutoFit/>
          </a:bodyPr>
          <a:lstStyle/>
          <a:p>
            <a:r>
              <a:rPr lang="en-US" dirty="0"/>
              <a:t>This burden basket, woven in the early 1900s, was used for gathering small seeds </a:t>
            </a:r>
          </a:p>
          <a:p>
            <a:r>
              <a:rPr lang="en-US" dirty="0"/>
              <a:t>of at least 44 species of grass, as well as roots, and berries. Gathering of small</a:t>
            </a:r>
          </a:p>
          <a:p>
            <a:r>
              <a:rPr lang="en-US" dirty="0"/>
              <a:t>seeds requires a closely woven basket. If you look closely at the basket, you can’t </a:t>
            </a:r>
          </a:p>
          <a:p>
            <a:r>
              <a:rPr lang="en-US" dirty="0"/>
              <a:t>see light coming through the weave. </a:t>
            </a:r>
          </a:p>
        </p:txBody>
      </p:sp>
    </p:spTree>
    <p:extLst>
      <p:ext uri="{BB962C8B-B14F-4D97-AF65-F5344CB8AC3E}">
        <p14:creationId xmlns:p14="http://schemas.microsoft.com/office/powerpoint/2010/main" val="14310672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BAD5DF8-4723-56BE-7353-CFF643BBDB5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32078" y="783771"/>
            <a:ext cx="4039437" cy="38887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229978-1C6B-CCDE-C271-B1B4314FA1B0}"/>
              </a:ext>
            </a:extLst>
          </p:cNvPr>
          <p:cNvSpPr txBox="1"/>
          <p:nvPr/>
        </p:nvSpPr>
        <p:spPr>
          <a:xfrm>
            <a:off x="5365819" y="964642"/>
            <a:ext cx="6820585" cy="4801314"/>
          </a:xfrm>
          <a:prstGeom prst="rect">
            <a:avLst/>
          </a:prstGeom>
          <a:noFill/>
        </p:spPr>
        <p:txBody>
          <a:bodyPr wrap="none" rtlCol="0">
            <a:spAutoFit/>
          </a:bodyPr>
          <a:lstStyle/>
          <a:p>
            <a:r>
              <a:rPr lang="en-US" dirty="0"/>
              <a:t>Rose Ann Whiskers, b. 1952</a:t>
            </a:r>
          </a:p>
          <a:p>
            <a:r>
              <a:rPr lang="en-US" dirty="0"/>
              <a:t>Butterfly basket, c. 1990</a:t>
            </a:r>
          </a:p>
          <a:p>
            <a:r>
              <a:rPr lang="en-US" dirty="0"/>
              <a:t>This basket is included to illustrate a larger concept that relates to</a:t>
            </a:r>
          </a:p>
          <a:p>
            <a:r>
              <a:rPr lang="en-US" dirty="0"/>
              <a:t>The shift in basket weaving that took place from utilitarian to</a:t>
            </a:r>
          </a:p>
          <a:p>
            <a:r>
              <a:rPr lang="en-US" dirty="0"/>
              <a:t>art form for reasons that relate to treasured knowledge shared by</a:t>
            </a:r>
          </a:p>
          <a:p>
            <a:r>
              <a:rPr lang="en-US" dirty="0"/>
              <a:t>elders and family members and connected to the land, going far</a:t>
            </a:r>
          </a:p>
          <a:p>
            <a:r>
              <a:rPr lang="en-US" dirty="0"/>
              <a:t>beyond the very real economic factors. </a:t>
            </a:r>
          </a:p>
          <a:p>
            <a:endParaRPr lang="en-US" dirty="0"/>
          </a:p>
          <a:p>
            <a:r>
              <a:rPr lang="en-US" dirty="0"/>
              <a:t>There is a great article from a periodical </a:t>
            </a:r>
            <a:r>
              <a:rPr lang="en-US" i="1" dirty="0"/>
              <a:t>Leading the Way</a:t>
            </a:r>
            <a:r>
              <a:rPr lang="en-US" dirty="0"/>
              <a:t>, Vol. 10.8-12,</a:t>
            </a:r>
          </a:p>
          <a:p>
            <a:r>
              <a:rPr lang="en-US" dirty="0"/>
              <a:t> (Aug. 2012) In the Native American Artists Resource Collection in </a:t>
            </a:r>
          </a:p>
          <a:p>
            <a:r>
              <a:rPr lang="en-US" dirty="0"/>
              <a:t>our library and archives that has Whiskers’ discussion about her </a:t>
            </a:r>
          </a:p>
          <a:p>
            <a:r>
              <a:rPr lang="en-US" dirty="0"/>
              <a:t>profession as a basket weaver. She talks about her practice, how she </a:t>
            </a:r>
          </a:p>
          <a:p>
            <a:r>
              <a:rPr lang="en-US"/>
              <a:t>learned to weave </a:t>
            </a:r>
            <a:r>
              <a:rPr lang="en-US" dirty="0"/>
              <a:t>and growing up as a Paiute person. </a:t>
            </a:r>
          </a:p>
          <a:p>
            <a:endParaRPr lang="en-US" dirty="0"/>
          </a:p>
          <a:p>
            <a:r>
              <a:rPr lang="en-US" dirty="0"/>
              <a:t>This basket makes the very important point about continuing </a:t>
            </a:r>
          </a:p>
          <a:p>
            <a:r>
              <a:rPr lang="en-US" dirty="0"/>
              <a:t>cultural art traditions. </a:t>
            </a:r>
          </a:p>
          <a:p>
            <a:endParaRPr lang="en-US" dirty="0"/>
          </a:p>
        </p:txBody>
      </p:sp>
    </p:spTree>
    <p:extLst>
      <p:ext uri="{BB962C8B-B14F-4D97-AF65-F5344CB8AC3E}">
        <p14:creationId xmlns:p14="http://schemas.microsoft.com/office/powerpoint/2010/main" val="1069279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175F18-13D3-23E1-6D30-7DB3B86095BD}"/>
              </a:ext>
            </a:extLst>
          </p:cNvPr>
          <p:cNvSpPr txBox="1"/>
          <p:nvPr/>
        </p:nvSpPr>
        <p:spPr>
          <a:xfrm>
            <a:off x="3114989" y="3044650"/>
            <a:ext cx="6026498" cy="203132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Four Sacred Mountains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Sisnaajini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(White Shell) or Blanca Peak (white) in the east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Tsoodził</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(Turquoise) or Mr. Taylor (blue) in the south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Doko’oosłiid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(Abalone Shell) or  San Francisco Peak (yellow) in the west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Dibé</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Nitsaa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(Big Sheep) or Hesperus Peak (black) in the north</a:t>
            </a:r>
          </a:p>
        </p:txBody>
      </p:sp>
      <p:sp>
        <p:nvSpPr>
          <p:cNvPr id="4" name="TextBox 3">
            <a:extLst>
              <a:ext uri="{FF2B5EF4-FFF2-40B4-BE49-F238E27FC236}">
                <a16:creationId xmlns:a16="http://schemas.microsoft.com/office/drawing/2014/main" id="{CF7EE51F-175A-6BAE-2B65-9C17288C17E0}"/>
              </a:ext>
            </a:extLst>
          </p:cNvPr>
          <p:cNvSpPr txBox="1"/>
          <p:nvPr/>
        </p:nvSpPr>
        <p:spPr>
          <a:xfrm>
            <a:off x="1607736" y="2090056"/>
            <a:ext cx="9368815" cy="1261884"/>
          </a:xfrm>
          <a:prstGeom prst="rect">
            <a:avLst/>
          </a:prstGeom>
          <a:noFill/>
        </p:spPr>
        <p:txBody>
          <a:bodyPr wrap="square" rtlCol="0">
            <a:spAutoFit/>
          </a:bodyPr>
          <a:lstStyle/>
          <a:p>
            <a:r>
              <a:rPr lang="en-US" sz="2000" i="1" dirty="0">
                <a:effectLst/>
                <a:ea typeface="MS Mincho" panose="02020609040205080304" pitchFamily="49" charset="-128"/>
              </a:rPr>
              <a:t>The mountains remind me of home. It just feels like you're in a big bowl and protected </a:t>
            </a:r>
          </a:p>
          <a:p>
            <a:r>
              <a:rPr lang="en-US" sz="2000" i="1" dirty="0">
                <a:effectLst/>
                <a:ea typeface="MS Mincho" panose="02020609040205080304" pitchFamily="49" charset="-128"/>
              </a:rPr>
              <a:t>from all outside forces.</a:t>
            </a:r>
          </a:p>
          <a:p>
            <a:r>
              <a:rPr lang="en-US" dirty="0">
                <a:effectLst/>
                <a:ea typeface="MS Mincho" panose="02020609040205080304" pitchFamily="49" charset="-128"/>
              </a:rPr>
              <a:t> Michael Ornelas, Diné</a:t>
            </a:r>
            <a:endParaRPr lang="en-US" dirty="0">
              <a:effectLst/>
              <a:ea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02925394-A388-74F3-5D1F-68010774F835}"/>
              </a:ext>
            </a:extLst>
          </p:cNvPr>
          <p:cNvSpPr txBox="1"/>
          <p:nvPr/>
        </p:nvSpPr>
        <p:spPr>
          <a:xfrm>
            <a:off x="1788607" y="1276141"/>
            <a:ext cx="8334013" cy="646331"/>
          </a:xfrm>
          <a:prstGeom prst="rect">
            <a:avLst/>
          </a:prstGeom>
          <a:noFill/>
        </p:spPr>
        <p:txBody>
          <a:bodyPr wrap="none" rtlCol="0">
            <a:spAutoFit/>
          </a:bodyPr>
          <a:lstStyle/>
          <a:p>
            <a:r>
              <a:rPr lang="en-US" dirty="0"/>
              <a:t>The Navajo Nation is the largest Indigenous Nation in the United States with more than</a:t>
            </a:r>
          </a:p>
          <a:p>
            <a:r>
              <a:rPr lang="en-US" dirty="0"/>
              <a:t>400,000 enrolled members and 27,000 square miles (larger than West Virginia).  </a:t>
            </a:r>
          </a:p>
        </p:txBody>
      </p:sp>
    </p:spTree>
    <p:extLst>
      <p:ext uri="{BB962C8B-B14F-4D97-AF65-F5344CB8AC3E}">
        <p14:creationId xmlns:p14="http://schemas.microsoft.com/office/powerpoint/2010/main" val="3835938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68A6D0B-9ED8-2B18-E18A-C7E412437C7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06400"/>
            <a:ext cx="6419660" cy="4297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A01843-9E3B-3089-7FA6-11F8967ADBCA}"/>
              </a:ext>
            </a:extLst>
          </p:cNvPr>
          <p:cNvSpPr txBox="1"/>
          <p:nvPr/>
        </p:nvSpPr>
        <p:spPr>
          <a:xfrm>
            <a:off x="6616700" y="838200"/>
            <a:ext cx="5494517" cy="2585323"/>
          </a:xfrm>
          <a:prstGeom prst="rect">
            <a:avLst/>
          </a:prstGeom>
          <a:noFill/>
        </p:spPr>
        <p:txBody>
          <a:bodyPr wrap="none" rtlCol="0">
            <a:spAutoFit/>
          </a:bodyPr>
          <a:lstStyle/>
          <a:p>
            <a:r>
              <a:rPr lang="en-US" dirty="0"/>
              <a:t>Female Hogan simulating the roundness of the female </a:t>
            </a:r>
          </a:p>
          <a:p>
            <a:r>
              <a:rPr lang="en-US" dirty="0"/>
              <a:t>body and Mother Earth.</a:t>
            </a:r>
          </a:p>
          <a:p>
            <a:endParaRPr lang="en-US" dirty="0"/>
          </a:p>
          <a:p>
            <a:r>
              <a:rPr lang="en-US" dirty="0"/>
              <a:t>It was made from a kit and is full size. Its door faces east.</a:t>
            </a:r>
          </a:p>
          <a:p>
            <a:endParaRPr lang="en-US" dirty="0"/>
          </a:p>
          <a:p>
            <a:r>
              <a:rPr lang="en-US" dirty="0"/>
              <a:t>We left it unfurnished. You can tell people that some</a:t>
            </a:r>
          </a:p>
          <a:p>
            <a:r>
              <a:rPr lang="en-US" dirty="0"/>
              <a:t>families may choose to have a hogan for ceremonies but</a:t>
            </a:r>
          </a:p>
          <a:p>
            <a:r>
              <a:rPr lang="en-US" dirty="0"/>
              <a:t>not as their primary residence.  </a:t>
            </a:r>
          </a:p>
          <a:p>
            <a:endParaRPr lang="en-US" dirty="0"/>
          </a:p>
        </p:txBody>
      </p:sp>
    </p:spTree>
    <p:extLst>
      <p:ext uri="{BB962C8B-B14F-4D97-AF65-F5344CB8AC3E}">
        <p14:creationId xmlns:p14="http://schemas.microsoft.com/office/powerpoint/2010/main" val="20889235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7D3E2A-71A1-D031-1199-E1D66D7365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182" y="0"/>
            <a:ext cx="4466154" cy="6400800"/>
          </a:xfrm>
          <a:prstGeom prst="rect">
            <a:avLst/>
          </a:prstGeom>
        </p:spPr>
      </p:pic>
      <p:sp>
        <p:nvSpPr>
          <p:cNvPr id="5" name="TextBox 4">
            <a:extLst>
              <a:ext uri="{FF2B5EF4-FFF2-40B4-BE49-F238E27FC236}">
                <a16:creationId xmlns:a16="http://schemas.microsoft.com/office/drawing/2014/main" id="{3179CB9D-6AE5-0272-A1BA-CE52CF9827CA}"/>
              </a:ext>
            </a:extLst>
          </p:cNvPr>
          <p:cNvSpPr txBox="1"/>
          <p:nvPr/>
        </p:nvSpPr>
        <p:spPr>
          <a:xfrm>
            <a:off x="5084466" y="391886"/>
            <a:ext cx="6471137" cy="6617196"/>
          </a:xfrm>
          <a:prstGeom prst="rect">
            <a:avLst/>
          </a:prstGeom>
          <a:noFill/>
        </p:spPr>
        <p:txBody>
          <a:bodyPr wrap="square">
            <a:sp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Rosie Yellowhair (b. 1950), Navajo</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“Emergence Story,” 2004</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Rose Yellowhair’s sandpainting depicts the Navajo Creation or Emergence Story. The First World had a great deal of water. When there was dissention, the Insect People moved up to the Second World of the Swallow People. Dissention occurred again, causing the Insect People to move up to the Third World where the Grasshopper People lived. Again, dissention caused the Insect and Grasshopper People to move to the Fourth World, where they found the Four Sacred Mountains that border the Navajo homeland, D</a:t>
            </a:r>
            <a:r>
              <a:rPr lang="en-US" sz="2000" dirty="0">
                <a:effectLst/>
                <a:latin typeface="Calibri" panose="020F0502020204030204" pitchFamily="34" charset="0"/>
                <a:ea typeface="Calibri" panose="020F0502020204030204" pitchFamily="34" charset="0"/>
                <a:cs typeface="Calibri" panose="020F0502020204030204" pitchFamily="34" charset="0"/>
              </a:rPr>
              <a:t>í</a:t>
            </a:r>
            <a:r>
              <a:rPr lang="en-US" sz="2000" dirty="0">
                <a:effectLst/>
                <a:latin typeface="Calibri" panose="020F0502020204030204" pitchFamily="34" charset="0"/>
                <a:ea typeface="Calibri" panose="020F0502020204030204" pitchFamily="34" charset="0"/>
                <a:cs typeface="Times New Roman" panose="02020603050405020304" pitchFamily="18" charset="0"/>
              </a:rPr>
              <a:t>netah. In the Fourth World, they met the Animal People as well as the Ye'ii, who gave instructions on how to live.  </a:t>
            </a:r>
          </a:p>
          <a:p>
            <a:r>
              <a:rPr lang="en-US" dirty="0"/>
              <a:t>Rosie depicted Turkey barely escaping from the rising waters. His tail feathers got wet and turned white. </a:t>
            </a:r>
          </a:p>
          <a:p>
            <a:r>
              <a:rPr lang="en-US" dirty="0"/>
              <a:t>In the sandpainting you could:</a:t>
            </a:r>
          </a:p>
          <a:p>
            <a:pPr marL="285750" indent="-285750">
              <a:buFont typeface="Arial" panose="020B0604020202020204" pitchFamily="34" charset="0"/>
              <a:buChar char="•"/>
            </a:pPr>
            <a:r>
              <a:rPr lang="en-US" dirty="0"/>
              <a:t>Point out the Four Sacred Plants</a:t>
            </a:r>
          </a:p>
          <a:p>
            <a:pPr marL="742950" lvl="1" indent="-285750">
              <a:buFont typeface="Arial" panose="020B0604020202020204" pitchFamily="34" charset="0"/>
              <a:buChar char="•"/>
            </a:pPr>
            <a:r>
              <a:rPr lang="en-US" dirty="0"/>
              <a:t>Corn</a:t>
            </a:r>
          </a:p>
          <a:p>
            <a:pPr marL="742950" lvl="1" indent="-285750">
              <a:buFont typeface="Arial" panose="020B0604020202020204" pitchFamily="34" charset="0"/>
              <a:buChar char="•"/>
            </a:pPr>
            <a:r>
              <a:rPr lang="en-US" dirty="0"/>
              <a:t>Beans</a:t>
            </a:r>
          </a:p>
          <a:p>
            <a:pPr marL="742950" lvl="1" indent="-285750">
              <a:buFont typeface="Arial" panose="020B0604020202020204" pitchFamily="34" charset="0"/>
              <a:buChar char="•"/>
            </a:pPr>
            <a:r>
              <a:rPr lang="en-US" dirty="0"/>
              <a:t>Squash</a:t>
            </a:r>
          </a:p>
          <a:p>
            <a:pPr marL="742950" lvl="1" indent="-285750">
              <a:buFont typeface="Arial" panose="020B0604020202020204" pitchFamily="34" charset="0"/>
              <a:buChar char="•"/>
            </a:pPr>
            <a:r>
              <a:rPr lang="en-US" dirty="0"/>
              <a:t>Tobacco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4FD5DBF-489F-7B49-B0D2-DEEE00AFC2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1948" y="0"/>
            <a:ext cx="854513" cy="1371600"/>
          </a:xfrm>
          <a:prstGeom prst="rect">
            <a:avLst/>
          </a:prstGeom>
        </p:spPr>
      </p:pic>
    </p:spTree>
    <p:extLst>
      <p:ext uri="{BB962C8B-B14F-4D97-AF65-F5344CB8AC3E}">
        <p14:creationId xmlns:p14="http://schemas.microsoft.com/office/powerpoint/2010/main" val="3654686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C3F5AE2-F111-D699-FF33-F6291C537B23}"/>
              </a:ext>
            </a:extLst>
          </p:cNvPr>
          <p:cNvSpPr txBox="1"/>
          <p:nvPr/>
        </p:nvSpPr>
        <p:spPr>
          <a:xfrm>
            <a:off x="4933741" y="2459504"/>
            <a:ext cx="6380702" cy="3139321"/>
          </a:xfrm>
          <a:prstGeom prst="rect">
            <a:avLst/>
          </a:prstGeom>
          <a:noFill/>
        </p:spPr>
        <p:txBody>
          <a:bodyPr wrap="square">
            <a:spAutoFit/>
          </a:bodyPr>
          <a:lstStyle/>
          <a:p>
            <a:pPr marL="0" marR="0">
              <a:spcBef>
                <a:spcPts val="0"/>
              </a:spcBef>
              <a:spcAft>
                <a:spcPts val="0"/>
              </a:spcAft>
            </a:pPr>
            <a:r>
              <a:rPr lang="en-US" i="1" dirty="0">
                <a:effectLst/>
                <a:latin typeface="Calabri"/>
                <a:ea typeface="Times New Roman" panose="02020603050405020304" pitchFamily="18" charset="0"/>
                <a:cs typeface="Times New Roman" panose="02020603050405020304" pitchFamily="18" charset="0"/>
              </a:rPr>
              <a:t>In times of surplus, in times of tragedy, we have found a way to evolve with the times, adopting new ideas, and systems, while still retaining a sense of cultural ownership.  Although these garments had a sensible function, to clothe and bring warmth, the style of each is permeated with the pride and ideas of the weavers who created it -- dresses made for daughters, and granddaughters, for girls becoming women, and women becoming mothers. Each blanket and dress is as a symbol of the weaver’s emotions toward the recipient of the respected piece.</a:t>
            </a:r>
          </a:p>
          <a:p>
            <a:pPr marL="0" marR="0">
              <a:spcBef>
                <a:spcPts val="0"/>
              </a:spcBef>
              <a:spcAft>
                <a:spcPts val="0"/>
              </a:spcAft>
            </a:pPr>
            <a:r>
              <a:rPr lang="en-US" dirty="0">
                <a:effectLst/>
                <a:latin typeface="Calabri"/>
                <a:ea typeface="Times New Roman" panose="02020603050405020304" pitchFamily="18" charset="0"/>
                <a:cs typeface="Times New Roman" panose="02020603050405020304" pitchFamily="18" charset="0"/>
              </a:rPr>
              <a:t> </a:t>
            </a:r>
          </a:p>
          <a:p>
            <a:pPr marL="0" marR="0">
              <a:spcBef>
                <a:spcPts val="0"/>
              </a:spcBef>
              <a:spcAft>
                <a:spcPts val="0"/>
              </a:spcAft>
            </a:pPr>
            <a:r>
              <a:rPr lang="en-US" dirty="0">
                <a:effectLst/>
                <a:latin typeface="Calabri"/>
                <a:ea typeface="Times New Roman" panose="02020603050405020304" pitchFamily="18" charset="0"/>
                <a:cs typeface="Times New Roman" panose="02020603050405020304" pitchFamily="18" charset="0"/>
              </a:rPr>
              <a:t>Sierra Nizhonii Teller Ornelas, Navajo</a:t>
            </a:r>
          </a:p>
        </p:txBody>
      </p:sp>
      <p:pic>
        <p:nvPicPr>
          <p:cNvPr id="7" name="Picture 6">
            <a:extLst>
              <a:ext uri="{FF2B5EF4-FFF2-40B4-BE49-F238E27FC236}">
                <a16:creationId xmlns:a16="http://schemas.microsoft.com/office/drawing/2014/main" id="{66F63875-F6AC-FFC0-7AFB-87C5B5B061DB}"/>
              </a:ext>
            </a:extLst>
          </p:cNvPr>
          <p:cNvPicPr>
            <a:picLocks noChangeAspect="1"/>
          </p:cNvPicPr>
          <p:nvPr/>
        </p:nvPicPr>
        <p:blipFill>
          <a:blip r:embed="rId2"/>
          <a:stretch>
            <a:fillRect/>
          </a:stretch>
        </p:blipFill>
        <p:spPr>
          <a:xfrm>
            <a:off x="-179394" y="119479"/>
            <a:ext cx="4572396" cy="6096528"/>
          </a:xfrm>
          <a:prstGeom prst="rect">
            <a:avLst/>
          </a:prstGeom>
        </p:spPr>
      </p:pic>
    </p:spTree>
    <p:extLst>
      <p:ext uri="{BB962C8B-B14F-4D97-AF65-F5344CB8AC3E}">
        <p14:creationId xmlns:p14="http://schemas.microsoft.com/office/powerpoint/2010/main" val="515149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C8C04-C4B3-095B-E030-1A130BC729D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946" y="-130628"/>
            <a:ext cx="4553293" cy="6858000"/>
          </a:xfrm>
          <a:prstGeom prst="rect">
            <a:avLst/>
          </a:prstGeom>
        </p:spPr>
      </p:pic>
      <p:sp>
        <p:nvSpPr>
          <p:cNvPr id="2" name="TextBox 1">
            <a:extLst>
              <a:ext uri="{FF2B5EF4-FFF2-40B4-BE49-F238E27FC236}">
                <a16:creationId xmlns:a16="http://schemas.microsoft.com/office/drawing/2014/main" id="{BDF5CF57-BB76-FB44-DC29-780786739CE7}"/>
              </a:ext>
            </a:extLst>
          </p:cNvPr>
          <p:cNvSpPr txBox="1"/>
          <p:nvPr/>
        </p:nvSpPr>
        <p:spPr>
          <a:xfrm>
            <a:off x="5245240" y="1055077"/>
            <a:ext cx="5989525" cy="2862322"/>
          </a:xfrm>
          <a:prstGeom prst="rect">
            <a:avLst/>
          </a:prstGeom>
          <a:noFill/>
        </p:spPr>
        <p:txBody>
          <a:bodyPr wrap="none" rtlCol="0">
            <a:spAutoFit/>
          </a:bodyPr>
          <a:lstStyle/>
          <a:p>
            <a:r>
              <a:rPr lang="en-US" dirty="0"/>
              <a:t>Sarape, 1800-1850</a:t>
            </a:r>
          </a:p>
          <a:p>
            <a:r>
              <a:rPr lang="en-US" dirty="0"/>
              <a:t>The white is cotton making this an entirely unique </a:t>
            </a:r>
          </a:p>
          <a:p>
            <a:r>
              <a:rPr lang="en-US" dirty="0"/>
              <a:t>garment.  </a:t>
            </a:r>
          </a:p>
          <a:p>
            <a:endParaRPr lang="en-US" dirty="0"/>
          </a:p>
          <a:p>
            <a:r>
              <a:rPr lang="en-US" dirty="0"/>
              <a:t>It is so early and so important that I think it merits</a:t>
            </a:r>
          </a:p>
          <a:p>
            <a:r>
              <a:rPr lang="en-US" dirty="0"/>
              <a:t>calling attention to it. The condition is amazing. It also</a:t>
            </a:r>
          </a:p>
          <a:p>
            <a:r>
              <a:rPr lang="en-US" dirty="0"/>
              <a:t>is possible to mention that at one time (pre-Bosque Redondo)</a:t>
            </a:r>
          </a:p>
          <a:p>
            <a:r>
              <a:rPr lang="en-US" dirty="0"/>
              <a:t>the Diné grew cotton. According to textile scholar Joe Ben</a:t>
            </a:r>
          </a:p>
          <a:p>
            <a:r>
              <a:rPr lang="en-US" dirty="0"/>
              <a:t>Wheat, the latest mention he found of Diné growing cotton</a:t>
            </a:r>
          </a:p>
          <a:p>
            <a:r>
              <a:rPr lang="en-US" dirty="0"/>
              <a:t>was 1804.</a:t>
            </a:r>
          </a:p>
        </p:txBody>
      </p:sp>
    </p:spTree>
    <p:extLst>
      <p:ext uri="{BB962C8B-B14F-4D97-AF65-F5344CB8AC3E}">
        <p14:creationId xmlns:p14="http://schemas.microsoft.com/office/powerpoint/2010/main" val="111284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B47DEE2-5EE7-C58F-52EB-4AF2DF42EC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63" y="4763"/>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E35B39D-32B6-119B-A41A-0C30E815D1DE}"/>
              </a:ext>
            </a:extLst>
          </p:cNvPr>
          <p:cNvSpPr txBox="1"/>
          <p:nvPr/>
        </p:nvSpPr>
        <p:spPr>
          <a:xfrm>
            <a:off x="5687367" y="974690"/>
            <a:ext cx="6558655" cy="923330"/>
          </a:xfrm>
          <a:prstGeom prst="rect">
            <a:avLst/>
          </a:prstGeom>
          <a:noFill/>
        </p:spPr>
        <p:txBody>
          <a:bodyPr wrap="none" rtlCol="0">
            <a:spAutoFit/>
          </a:bodyPr>
          <a:lstStyle/>
          <a:p>
            <a:r>
              <a:rPr lang="en-US" dirty="0"/>
              <a:t>Navajo garments were traded widely and highly prized.</a:t>
            </a:r>
          </a:p>
          <a:p>
            <a:r>
              <a:rPr lang="en-US" dirty="0"/>
              <a:t>Weaving was traditionally a woman’s art, but as years have passed,</a:t>
            </a:r>
          </a:p>
          <a:p>
            <a:r>
              <a:rPr lang="en-US" dirty="0"/>
              <a:t>many men are recognized for their award-winning weaving. </a:t>
            </a:r>
          </a:p>
        </p:txBody>
      </p:sp>
    </p:spTree>
    <p:extLst>
      <p:ext uri="{BB962C8B-B14F-4D97-AF65-F5344CB8AC3E}">
        <p14:creationId xmlns:p14="http://schemas.microsoft.com/office/powerpoint/2010/main" val="1314780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6D761CF3CEDD438D10904F1F452301" ma:contentTypeVersion="14" ma:contentTypeDescription="Create a new document." ma:contentTypeScope="" ma:versionID="2cd50473065a3de80dd49c0a49c0d255">
  <xsd:schema xmlns:xsd="http://www.w3.org/2001/XMLSchema" xmlns:xs="http://www.w3.org/2001/XMLSchema" xmlns:p="http://schemas.microsoft.com/office/2006/metadata/properties" xmlns:ns3="ba1065d3-f16a-4958-842c-3fdd8294c140" xmlns:ns4="466cad8a-7cfb-4b6b-ad2a-634a2ca83135" targetNamespace="http://schemas.microsoft.com/office/2006/metadata/properties" ma:root="true" ma:fieldsID="741e2bafb9f1b9eb03ec62bcbda49086" ns3:_="" ns4:_="">
    <xsd:import namespace="ba1065d3-f16a-4958-842c-3fdd8294c140"/>
    <xsd:import namespace="466cad8a-7cfb-4b6b-ad2a-634a2ca8313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OCR"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065d3-f16a-4958-842c-3fdd8294c1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6cad8a-7cfb-4b6b-ad2a-634a2ca8313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a1065d3-f16a-4958-842c-3fdd8294c140" xsi:nil="true"/>
  </documentManagement>
</p:properties>
</file>

<file path=customXml/itemProps1.xml><?xml version="1.0" encoding="utf-8"?>
<ds:datastoreItem xmlns:ds="http://schemas.openxmlformats.org/officeDocument/2006/customXml" ds:itemID="{EED6E31B-79C2-4AD4-9061-739DE58766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1065d3-f16a-4958-842c-3fdd8294c140"/>
    <ds:schemaRef ds:uri="466cad8a-7cfb-4b6b-ad2a-634a2ca8313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5E6181-59AC-4565-8064-60E8A22CE243}">
  <ds:schemaRefs>
    <ds:schemaRef ds:uri="http://schemas.microsoft.com/sharepoint/v3/contenttype/forms"/>
  </ds:schemaRefs>
</ds:datastoreItem>
</file>

<file path=customXml/itemProps3.xml><?xml version="1.0" encoding="utf-8"?>
<ds:datastoreItem xmlns:ds="http://schemas.openxmlformats.org/officeDocument/2006/customXml" ds:itemID="{F9A6C962-CF30-4320-8461-214C781C779B}">
  <ds:schemaRefs>
    <ds:schemaRef ds:uri="http://schemas.microsoft.com/office/2006/documentManagement/types"/>
    <ds:schemaRef ds:uri="http://purl.org/dc/terms/"/>
    <ds:schemaRef ds:uri="http://www.w3.org/XML/1998/namespace"/>
    <ds:schemaRef ds:uri="http://schemas.openxmlformats.org/package/2006/metadata/core-properties"/>
    <ds:schemaRef ds:uri="http://schemas.microsoft.com/office/infopath/2007/PartnerControls"/>
    <ds:schemaRef ds:uri="ba1065d3-f16a-4958-842c-3fdd8294c140"/>
    <ds:schemaRef ds:uri="http://purl.org/dc/elements/1.1/"/>
    <ds:schemaRef ds:uri="466cad8a-7cfb-4b6b-ad2a-634a2ca83135"/>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994</TotalTime>
  <Words>2878</Words>
  <Application>Microsoft Macintosh PowerPoint</Application>
  <PresentationFormat>Widescreen</PresentationFormat>
  <Paragraphs>233</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Calabri</vt:lpstr>
      <vt:lpstr>MS Mincho</vt:lpstr>
      <vt:lpstr>Arial</vt:lpstr>
      <vt:lpstr>Calibri</vt:lpstr>
      <vt:lpstr>Calibri Light</vt:lpstr>
      <vt:lpstr>Times New Roman</vt:lpstr>
      <vt:lpstr>Office Theme</vt:lpstr>
      <vt:lpstr>  Diné (Navajo) and Southern Paiute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Myths about textiles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Navajo and Paiute</dc:title>
  <dc:creator>Ann Marshal</dc:creator>
  <cp:lastModifiedBy>Sierra Medina</cp:lastModifiedBy>
  <cp:revision>4</cp:revision>
  <cp:lastPrinted>2023-11-08T18:04:32Z</cp:lastPrinted>
  <dcterms:created xsi:type="dcterms:W3CDTF">2023-09-19T22:52:29Z</dcterms:created>
  <dcterms:modified xsi:type="dcterms:W3CDTF">2025-10-14T20:48:32Z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0x0101005D6D761CF3CEDD438D10904F1F452301</vt:lpwstr>
  </property>
</Properties>
</file>